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47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369" r:id="rId3"/>
    <p:sldId id="294" r:id="rId4"/>
    <p:sldId id="302" r:id="rId5"/>
    <p:sldId id="333" r:id="rId6"/>
    <p:sldId id="334" r:id="rId7"/>
    <p:sldId id="370" r:id="rId8"/>
    <p:sldId id="296" r:id="rId9"/>
    <p:sldId id="259" r:id="rId10"/>
    <p:sldId id="287" r:id="rId11"/>
    <p:sldId id="276" r:id="rId12"/>
    <p:sldId id="279" r:id="rId13"/>
    <p:sldId id="280" r:id="rId14"/>
    <p:sldId id="284" r:id="rId15"/>
    <p:sldId id="286" r:id="rId16"/>
    <p:sldId id="283" r:id="rId17"/>
    <p:sldId id="277" r:id="rId18"/>
    <p:sldId id="289" r:id="rId19"/>
    <p:sldId id="26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263" r:id="rId28"/>
    <p:sldId id="365" r:id="rId29"/>
    <p:sldId id="366" r:id="rId30"/>
    <p:sldId id="367" r:id="rId31"/>
    <p:sldId id="368" r:id="rId32"/>
    <p:sldId id="260" r:id="rId33"/>
    <p:sldId id="353" r:id="rId34"/>
    <p:sldId id="354" r:id="rId35"/>
    <p:sldId id="355" r:id="rId36"/>
    <p:sldId id="356" r:id="rId37"/>
    <p:sldId id="265" r:id="rId38"/>
    <p:sldId id="328" r:id="rId39"/>
    <p:sldId id="331" r:id="rId40"/>
    <p:sldId id="319" r:id="rId41"/>
    <p:sldId id="332" r:id="rId42"/>
    <p:sldId id="320" r:id="rId43"/>
    <p:sldId id="321" r:id="rId44"/>
    <p:sldId id="323" r:id="rId45"/>
    <p:sldId id="324" r:id="rId46"/>
    <p:sldId id="325" r:id="rId47"/>
    <p:sldId id="326" r:id="rId48"/>
    <p:sldId id="327" r:id="rId49"/>
    <p:sldId id="322" r:id="rId50"/>
    <p:sldId id="350" r:id="rId51"/>
    <p:sldId id="351" r:id="rId52"/>
    <p:sldId id="352" r:id="rId53"/>
    <p:sldId id="261" r:id="rId54"/>
    <p:sldId id="347" r:id="rId55"/>
    <p:sldId id="348" r:id="rId56"/>
    <p:sldId id="349" r:id="rId57"/>
    <p:sldId id="262" r:id="rId58"/>
    <p:sldId id="341" r:id="rId59"/>
    <p:sldId id="342" r:id="rId60"/>
    <p:sldId id="343" r:id="rId61"/>
    <p:sldId id="344" r:id="rId62"/>
    <p:sldId id="345" r:id="rId63"/>
    <p:sldId id="346" r:id="rId64"/>
    <p:sldId id="288" r:id="rId65"/>
    <p:sldId id="269" r:id="rId66"/>
    <p:sldId id="340" r:id="rId67"/>
    <p:sldId id="297" r:id="rId68"/>
    <p:sldId id="299" r:id="rId69"/>
    <p:sldId id="293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80A8BDC-8C88-804B-803C-7512D27AD8D3}">
          <p14:sldIdLst>
            <p14:sldId id="256"/>
            <p14:sldId id="369"/>
            <p14:sldId id="294"/>
            <p14:sldId id="302"/>
            <p14:sldId id="333"/>
            <p14:sldId id="334"/>
            <p14:sldId id="370"/>
            <p14:sldId id="296"/>
            <p14:sldId id="259"/>
          </p14:sldIdLst>
        </p14:section>
        <p14:section name="Qualifying Round" id="{E39FBBC7-B2A8-164A-B514-89AE9FFD7060}">
          <p14:sldIdLst>
            <p14:sldId id="287"/>
            <p14:sldId id="276"/>
            <p14:sldId id="279"/>
            <p14:sldId id="280"/>
            <p14:sldId id="284"/>
            <p14:sldId id="286"/>
            <p14:sldId id="283"/>
            <p14:sldId id="277"/>
          </p14:sldIdLst>
        </p14:section>
        <p14:section name="Agent Presentations" id="{60174632-73B3-1542-B63A-88E1D0CA5EC7}">
          <p14:sldIdLst>
            <p14:sldId id="289"/>
          </p14:sldIdLst>
        </p14:section>
        <p14:section name="Agent - AgentLG" id="{DCB05B26-A705-B84F-9380-395859056901}">
          <p14:sldIdLst>
            <p14:sldId id="267"/>
            <p14:sldId id="358"/>
            <p14:sldId id="359"/>
            <p14:sldId id="360"/>
          </p14:sldIdLst>
        </p14:section>
        <p14:section name="Agent - AgentMR" id="{4E684F10-0917-B94A-8D02-A2A9A706EB5A}">
          <p14:sldIdLst>
            <p14:sldId id="361"/>
            <p14:sldId id="362"/>
            <p14:sldId id="363"/>
            <p14:sldId id="364"/>
          </p14:sldIdLst>
        </p14:section>
        <p14:section name="Agent - BRAMAgent2" id="{FFEA79F2-11AB-B84D-849A-015D09539CAC}">
          <p14:sldIdLst>
            <p14:sldId id="263"/>
            <p14:sldId id="365"/>
            <p14:sldId id="366"/>
            <p14:sldId id="367"/>
            <p14:sldId id="368"/>
          </p14:sldIdLst>
        </p14:section>
        <p14:section name="Agent - CUHKAgent" id="{B43C7652-0CBB-2245-B386-C4FC496F5639}">
          <p14:sldIdLst>
            <p14:sldId id="260"/>
            <p14:sldId id="353"/>
            <p14:sldId id="354"/>
            <p14:sldId id="355"/>
            <p14:sldId id="356"/>
          </p14:sldIdLst>
        </p14:section>
        <p14:section name="Agent - IAMhaggler2012" id="{645A8A02-902B-DB4C-AF02-47B78BA0F5EC}">
          <p14:sldIdLst>
            <p14:sldId id="265"/>
            <p14:sldId id="328"/>
            <p14:sldId id="331"/>
            <p14:sldId id="319"/>
            <p14:sldId id="332"/>
            <p14:sldId id="320"/>
            <p14:sldId id="321"/>
            <p14:sldId id="323"/>
            <p14:sldId id="324"/>
            <p14:sldId id="325"/>
            <p14:sldId id="326"/>
            <p14:sldId id="327"/>
            <p14:sldId id="322"/>
          </p14:sldIdLst>
        </p14:section>
        <p14:section name="Agent - Meta-Agent" id="{36C69F39-A948-3647-8782-FA27F45A17AC}">
          <p14:sldIdLst>
            <p14:sldId id="350"/>
            <p14:sldId id="351"/>
            <p14:sldId id="352"/>
          </p14:sldIdLst>
        </p14:section>
        <p14:section name="Agent - OMACagent" id="{446CABDC-FD6C-5F44-9979-CB7A8EB9B321}">
          <p14:sldIdLst>
            <p14:sldId id="261"/>
            <p14:sldId id="347"/>
            <p14:sldId id="348"/>
            <p14:sldId id="349"/>
          </p14:sldIdLst>
        </p14:section>
        <p14:section name="Agent - TheNegotiator Reloaded" id="{E9CD0894-ED8D-B843-A316-0D48356BE99A}">
          <p14:sldIdLst>
            <p14:sldId id="262"/>
            <p14:sldId id="341"/>
            <p14:sldId id="342"/>
            <p14:sldId id="343"/>
            <p14:sldId id="344"/>
            <p14:sldId id="345"/>
            <p14:sldId id="346"/>
          </p14:sldIdLst>
        </p14:section>
        <p14:section name="Final Round" id="{7B83323B-CA13-784A-98EB-912270653F47}">
          <p14:sldIdLst>
            <p14:sldId id="288"/>
            <p14:sldId id="269"/>
            <p14:sldId id="340"/>
            <p14:sldId id="297"/>
            <p14:sldId id="299"/>
            <p14:sldId id="293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9E6"/>
    <a:srgbClr val="4483FF"/>
    <a:srgbClr val="808000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9" autoAdjust="0"/>
  </p:normalViewPr>
  <p:slideViewPr>
    <p:cSldViewPr snapToGrid="0" snapToObjects="1">
      <p:cViewPr>
        <p:scale>
          <a:sx n="103" d="100"/>
          <a:sy n="103" d="100"/>
        </p:scale>
        <p:origin x="-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293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%20work\latex\ecai2012\related%20data\wavelets-1-forACAN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43248760571595"/>
          <c:y val="0.0443353160421329"/>
          <c:w val="0.895613395547779"/>
          <c:h val="0.5198045145309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Score</c:v>
                </c:pt>
              </c:strCache>
            </c:strRef>
          </c:tx>
          <c:spPr>
            <a:gradFill flip="none" rotWithShape="1">
              <a:gsLst>
                <a:gs pos="0">
                  <a:srgbClr val="C3FFBE"/>
                </a:gs>
                <a:gs pos="100000">
                  <a:srgbClr val="C3FFBE">
                    <a:lumMod val="10000"/>
                  </a:srgbClr>
                </a:gs>
              </a:gsLst>
              <a:lin ang="0" scaled="1"/>
              <a:tileRect/>
            </a:gradFill>
          </c:spPr>
          <c:invertIfNegative val="0"/>
          <c:errBars>
            <c:errBarType val="both"/>
            <c:errValType val="cust"/>
            <c:noEndCap val="1"/>
            <c:plus>
              <c:numRef>
                <c:f>Sheet1!$E$2:$E$18</c:f>
                <c:numCache>
                  <c:formatCode>General</c:formatCode>
                  <c:ptCount val="17"/>
                  <c:pt idx="0">
                    <c:v>0.00272526940564292</c:v>
                  </c:pt>
                  <c:pt idx="1">
                    <c:v>0.00368424392967313</c:v>
                  </c:pt>
                  <c:pt idx="2">
                    <c:v>0.0030574324740431</c:v>
                  </c:pt>
                  <c:pt idx="3">
                    <c:v>0.00240049994792751</c:v>
                  </c:pt>
                  <c:pt idx="4">
                    <c:v>0.00364932139810495</c:v>
                  </c:pt>
                  <c:pt idx="5">
                    <c:v>0.00192705647729034</c:v>
                  </c:pt>
                  <c:pt idx="6">
                    <c:v>0.00417315867579143</c:v>
                  </c:pt>
                  <c:pt idx="7">
                    <c:v>0.00143138161694683</c:v>
                  </c:pt>
                  <c:pt idx="8">
                    <c:v>0.003394819582835</c:v>
                  </c:pt>
                  <c:pt idx="9">
                    <c:v>0.00301525897174134</c:v>
                  </c:pt>
                  <c:pt idx="10">
                    <c:v>0.00286276323389367</c:v>
                  </c:pt>
                  <c:pt idx="11">
                    <c:v>0.0029508687986196</c:v>
                  </c:pt>
                  <c:pt idx="12">
                    <c:v>0.00208657933789572</c:v>
                  </c:pt>
                  <c:pt idx="13">
                    <c:v>0.00301525897174134</c:v>
                  </c:pt>
                  <c:pt idx="14">
                    <c:v>0.00284030984225313</c:v>
                  </c:pt>
                  <c:pt idx="15">
                    <c:v>0.00286276323389367</c:v>
                  </c:pt>
                  <c:pt idx="16">
                    <c:v>0.00151820947171331</c:v>
                  </c:pt>
                </c:numCache>
              </c:numRef>
            </c:plus>
            <c:minus>
              <c:numRef>
                <c:f>Sheet1!$E$2:$E$18</c:f>
                <c:numCache>
                  <c:formatCode>General</c:formatCode>
                  <c:ptCount val="17"/>
                  <c:pt idx="0">
                    <c:v>0.00272526940564292</c:v>
                  </c:pt>
                  <c:pt idx="1">
                    <c:v>0.00368424392967313</c:v>
                  </c:pt>
                  <c:pt idx="2">
                    <c:v>0.0030574324740431</c:v>
                  </c:pt>
                  <c:pt idx="3">
                    <c:v>0.00240049994792751</c:v>
                  </c:pt>
                  <c:pt idx="4">
                    <c:v>0.00364932139810495</c:v>
                  </c:pt>
                  <c:pt idx="5">
                    <c:v>0.00192705647729034</c:v>
                  </c:pt>
                  <c:pt idx="6">
                    <c:v>0.00417315867579143</c:v>
                  </c:pt>
                  <c:pt idx="7">
                    <c:v>0.00143138161694683</c:v>
                  </c:pt>
                  <c:pt idx="8">
                    <c:v>0.003394819582835</c:v>
                  </c:pt>
                  <c:pt idx="9">
                    <c:v>0.00301525897174134</c:v>
                  </c:pt>
                  <c:pt idx="10">
                    <c:v>0.00286276323389367</c:v>
                  </c:pt>
                  <c:pt idx="11">
                    <c:v>0.0029508687986196</c:v>
                  </c:pt>
                  <c:pt idx="12">
                    <c:v>0.00208657933789572</c:v>
                  </c:pt>
                  <c:pt idx="13">
                    <c:v>0.00301525897174134</c:v>
                  </c:pt>
                  <c:pt idx="14">
                    <c:v>0.00284030984225313</c:v>
                  </c:pt>
                  <c:pt idx="15">
                    <c:v>0.00286276323389367</c:v>
                  </c:pt>
                  <c:pt idx="16">
                    <c:v>0.00151820947171331</c:v>
                  </c:pt>
                </c:numCache>
              </c:numRef>
            </c:minus>
          </c:errBars>
          <c:cat>
            <c:strRef>
              <c:f>Table1[Agent]</c:f>
              <c:strCache>
                <c:ptCount val="17"/>
                <c:pt idx="0">
                  <c:v>CUHKAgent</c:v>
                </c:pt>
                <c:pt idx="1">
                  <c:v>OMACagent</c:v>
                </c:pt>
                <c:pt idx="2">
                  <c:v>TheNegotiator Reloaded</c:v>
                </c:pt>
                <c:pt idx="3">
                  <c:v>BRAMAgent2</c:v>
                </c:pt>
                <c:pt idx="4">
                  <c:v>Meta-Agent</c:v>
                </c:pt>
                <c:pt idx="5">
                  <c:v>IAMhaggler2012</c:v>
                </c:pt>
                <c:pt idx="6">
                  <c:v>AgentMR</c:v>
                </c:pt>
                <c:pt idx="7">
                  <c:v>IAMcrazyHaggler2012</c:v>
                </c:pt>
                <c:pt idx="8">
                  <c:v>AgentLG</c:v>
                </c:pt>
                <c:pt idx="9">
                  <c:v>AgentLinear</c:v>
                </c:pt>
                <c:pt idx="10">
                  <c:v>Rumba</c:v>
                </c:pt>
                <c:pt idx="11">
                  <c:v>Dread Pirate Roberts</c:v>
                </c:pt>
                <c:pt idx="12">
                  <c:v>AgentX</c:v>
                </c:pt>
                <c:pt idx="13">
                  <c:v>AgentI</c:v>
                </c:pt>
                <c:pt idx="14">
                  <c:v>AgentNS</c:v>
                </c:pt>
                <c:pt idx="15">
                  <c:v>AgentMZ</c:v>
                </c:pt>
                <c:pt idx="16">
                  <c:v>AgentYTY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0.597</c:v>
                </c:pt>
                <c:pt idx="1">
                  <c:v>0.59</c:v>
                </c:pt>
                <c:pt idx="2">
                  <c:v>0.572</c:v>
                </c:pt>
                <c:pt idx="3">
                  <c:v>0.568</c:v>
                </c:pt>
                <c:pt idx="4">
                  <c:v>0.565</c:v>
                </c:pt>
                <c:pt idx="5">
                  <c:v>0.564</c:v>
                </c:pt>
                <c:pt idx="6">
                  <c:v>0.563</c:v>
                </c:pt>
                <c:pt idx="7">
                  <c:v>0.0</c:v>
                </c:pt>
                <c:pt idx="8">
                  <c:v>0.55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ser>
          <c:idx val="2"/>
          <c:order val="1"/>
          <c:tx>
            <c:strRef>
              <c:f>Table1[[#Headers],[Column2]]</c:f>
              <c:strCache>
                <c:ptCount val="1"/>
                <c:pt idx="0">
                  <c:v>Column2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0"/>
              <a:tileRect/>
            </a:gradFill>
          </c:spPr>
          <c:invertIfNegative val="0"/>
          <c:errBars>
            <c:errBarType val="both"/>
            <c:errValType val="cust"/>
            <c:noEndCap val="1"/>
            <c:plus>
              <c:numRef>
                <c:f>Sheet1!$E$2:$E$18</c:f>
                <c:numCache>
                  <c:formatCode>General</c:formatCode>
                  <c:ptCount val="17"/>
                  <c:pt idx="0">
                    <c:v>0.00272526940564292</c:v>
                  </c:pt>
                  <c:pt idx="1">
                    <c:v>0.00368424392967313</c:v>
                  </c:pt>
                  <c:pt idx="2">
                    <c:v>0.0030574324740431</c:v>
                  </c:pt>
                  <c:pt idx="3">
                    <c:v>0.00240049994792751</c:v>
                  </c:pt>
                  <c:pt idx="4">
                    <c:v>0.00364932139810495</c:v>
                  </c:pt>
                  <c:pt idx="5">
                    <c:v>0.00192705647729034</c:v>
                  </c:pt>
                  <c:pt idx="6">
                    <c:v>0.00417315867579143</c:v>
                  </c:pt>
                  <c:pt idx="7">
                    <c:v>0.00143138161694683</c:v>
                  </c:pt>
                  <c:pt idx="8">
                    <c:v>0.003394819582835</c:v>
                  </c:pt>
                  <c:pt idx="9">
                    <c:v>0.00301525897174134</c:v>
                  </c:pt>
                  <c:pt idx="10">
                    <c:v>0.00286276323389367</c:v>
                  </c:pt>
                  <c:pt idx="11">
                    <c:v>0.0029508687986196</c:v>
                  </c:pt>
                  <c:pt idx="12">
                    <c:v>0.00208657933789572</c:v>
                  </c:pt>
                  <c:pt idx="13">
                    <c:v>0.00301525897174134</c:v>
                  </c:pt>
                  <c:pt idx="14">
                    <c:v>0.00284030984225313</c:v>
                  </c:pt>
                  <c:pt idx="15">
                    <c:v>0.00286276323389367</c:v>
                  </c:pt>
                  <c:pt idx="16">
                    <c:v>0.00151820947171331</c:v>
                  </c:pt>
                </c:numCache>
              </c:numRef>
            </c:plus>
            <c:minus>
              <c:numRef>
                <c:f>Sheet1!$E$2:$E$18</c:f>
                <c:numCache>
                  <c:formatCode>General</c:formatCode>
                  <c:ptCount val="17"/>
                  <c:pt idx="0">
                    <c:v>0.00272526940564292</c:v>
                  </c:pt>
                  <c:pt idx="1">
                    <c:v>0.00368424392967313</c:v>
                  </c:pt>
                  <c:pt idx="2">
                    <c:v>0.0030574324740431</c:v>
                  </c:pt>
                  <c:pt idx="3">
                    <c:v>0.00240049994792751</c:v>
                  </c:pt>
                  <c:pt idx="4">
                    <c:v>0.00364932139810495</c:v>
                  </c:pt>
                  <c:pt idx="5">
                    <c:v>0.00192705647729034</c:v>
                  </c:pt>
                  <c:pt idx="6">
                    <c:v>0.00417315867579143</c:v>
                  </c:pt>
                  <c:pt idx="7">
                    <c:v>0.00143138161694683</c:v>
                  </c:pt>
                  <c:pt idx="8">
                    <c:v>0.003394819582835</c:v>
                  </c:pt>
                  <c:pt idx="9">
                    <c:v>0.00301525897174134</c:v>
                  </c:pt>
                  <c:pt idx="10">
                    <c:v>0.00286276323389367</c:v>
                  </c:pt>
                  <c:pt idx="11">
                    <c:v>0.0029508687986196</c:v>
                  </c:pt>
                  <c:pt idx="12">
                    <c:v>0.00208657933789572</c:v>
                  </c:pt>
                  <c:pt idx="13">
                    <c:v>0.00301525897174134</c:v>
                  </c:pt>
                  <c:pt idx="14">
                    <c:v>0.00284030984225313</c:v>
                  </c:pt>
                  <c:pt idx="15">
                    <c:v>0.00286276323389367</c:v>
                  </c:pt>
                  <c:pt idx="16">
                    <c:v>0.00151820947171331</c:v>
                  </c:pt>
                </c:numCache>
              </c:numRef>
            </c:minus>
          </c:errBars>
          <c:cat>
            <c:strRef>
              <c:f>Table1[Agent]</c:f>
              <c:strCache>
                <c:ptCount val="17"/>
                <c:pt idx="0">
                  <c:v>CUHKAgent</c:v>
                </c:pt>
                <c:pt idx="1">
                  <c:v>OMACagent</c:v>
                </c:pt>
                <c:pt idx="2">
                  <c:v>TheNegotiator Reloaded</c:v>
                </c:pt>
                <c:pt idx="3">
                  <c:v>BRAMAgent2</c:v>
                </c:pt>
                <c:pt idx="4">
                  <c:v>Meta-Agent</c:v>
                </c:pt>
                <c:pt idx="5">
                  <c:v>IAMhaggler2012</c:v>
                </c:pt>
                <c:pt idx="6">
                  <c:v>AgentMR</c:v>
                </c:pt>
                <c:pt idx="7">
                  <c:v>IAMcrazyHaggler2012</c:v>
                </c:pt>
                <c:pt idx="8">
                  <c:v>AgentLG</c:v>
                </c:pt>
                <c:pt idx="9">
                  <c:v>AgentLinear</c:v>
                </c:pt>
                <c:pt idx="10">
                  <c:v>Rumba</c:v>
                </c:pt>
                <c:pt idx="11">
                  <c:v>Dread Pirate Roberts</c:v>
                </c:pt>
                <c:pt idx="12">
                  <c:v>AgentX</c:v>
                </c:pt>
                <c:pt idx="13">
                  <c:v>AgentI</c:v>
                </c:pt>
                <c:pt idx="14">
                  <c:v>AgentNS</c:v>
                </c:pt>
                <c:pt idx="15">
                  <c:v>AgentMZ</c:v>
                </c:pt>
                <c:pt idx="16">
                  <c:v>AgentYTY</c:v>
                </c:pt>
              </c:strCache>
            </c:strRef>
          </c:cat>
          <c:val>
            <c:numRef>
              <c:f>Table1[Column2]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0.556</c:v>
                </c:pt>
                <c:pt idx="8">
                  <c:v>0.0</c:v>
                </c:pt>
                <c:pt idx="9">
                  <c:v>0.547</c:v>
                </c:pt>
                <c:pt idx="10">
                  <c:v>0.542</c:v>
                </c:pt>
                <c:pt idx="11">
                  <c:v>0.521</c:v>
                </c:pt>
                <c:pt idx="12">
                  <c:v>0.469</c:v>
                </c:pt>
                <c:pt idx="13">
                  <c:v>0.465</c:v>
                </c:pt>
                <c:pt idx="14">
                  <c:v>0.455</c:v>
                </c:pt>
                <c:pt idx="15">
                  <c:v>0.447</c:v>
                </c:pt>
                <c:pt idx="16">
                  <c:v>0.394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494760"/>
        <c:axId val="2080497800"/>
      </c:barChart>
      <c:catAx>
        <c:axId val="208049476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2080497800"/>
        <c:crosses val="autoZero"/>
        <c:auto val="1"/>
        <c:lblAlgn val="ctr"/>
        <c:lblOffset val="100"/>
        <c:noMultiLvlLbl val="0"/>
      </c:catAx>
      <c:valAx>
        <c:axId val="2080497800"/>
        <c:scaling>
          <c:orientation val="minMax"/>
          <c:max val="0.6"/>
          <c:min val="0.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0494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ln w="47625">
              <a:noFill/>
            </a:ln>
          </c:spPr>
          <c:marker>
            <c:symbol val="plus"/>
            <c:size val="10"/>
          </c:marker>
          <c:dPt>
            <c:idx val="1"/>
            <c:marker>
              <c:spPr>
                <a:ln>
                  <a:solidFill>
                    <a:srgbClr val="008000"/>
                  </a:solidFill>
                </a:ln>
              </c:spPr>
            </c:marker>
            <c:bubble3D val="0"/>
          </c:dPt>
          <c:dPt>
            <c:idx val="4"/>
            <c:marker>
              <c:spPr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5"/>
            <c:marker>
              <c:spPr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6"/>
            <c:marker>
              <c:spPr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7"/>
            <c:marker>
              <c:spPr>
                <a:ln>
                  <a:solidFill>
                    <a:srgbClr val="FF0000"/>
                  </a:solidFill>
                </a:ln>
              </c:spPr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Sheet1!$D$2:$D$9</c:f>
              </c:numRef>
            </c:plus>
            <c:minus>
              <c:numRef>
                <c:f>Sheet1!$D$2:$D$9</c:f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Sheet1!$G$2:$G$9</c:f>
              </c:numRef>
            </c:plus>
            <c:minus>
              <c:numRef>
                <c:f>Sheet1!$G$2:$G$9</c:f>
              </c:numRef>
            </c:minus>
          </c:errBars>
          <c:xVal>
            <c:numRef>
              <c:f>Table1[Series 4]</c:f>
              <c:numCache>
                <c:formatCode>General</c:formatCode>
                <c:ptCount val="8"/>
                <c:pt idx="0">
                  <c:v>0.343523</c:v>
                </c:pt>
                <c:pt idx="1">
                  <c:v>0.740368</c:v>
                </c:pt>
                <c:pt idx="2">
                  <c:v>0.61376</c:v>
                </c:pt>
                <c:pt idx="3">
                  <c:v>0.574433</c:v>
                </c:pt>
                <c:pt idx="4">
                  <c:v>0.622435</c:v>
                </c:pt>
                <c:pt idx="5">
                  <c:v>0.525089</c:v>
                </c:pt>
                <c:pt idx="6">
                  <c:v>0.565634</c:v>
                </c:pt>
                <c:pt idx="7">
                  <c:v>0.541717</c:v>
                </c:pt>
              </c:numCache>
            </c:numRef>
          </c:xVal>
          <c:yVal>
            <c:numRef>
              <c:f>Table1[Mean]</c:f>
              <c:numCache>
                <c:formatCode>General</c:formatCode>
                <c:ptCount val="8"/>
                <c:pt idx="0">
                  <c:v>0.328302</c:v>
                </c:pt>
                <c:pt idx="1">
                  <c:v>0.535123</c:v>
                </c:pt>
                <c:pt idx="2">
                  <c:v>0.586421</c:v>
                </c:pt>
                <c:pt idx="3">
                  <c:v>0.592966</c:v>
                </c:pt>
                <c:pt idx="4">
                  <c:v>0.617247</c:v>
                </c:pt>
                <c:pt idx="5">
                  <c:v>0.618437</c:v>
                </c:pt>
                <c:pt idx="6">
                  <c:v>0.621981</c:v>
                </c:pt>
                <c:pt idx="7">
                  <c:v>0.626479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227896"/>
        <c:axId val="2098222232"/>
      </c:scatterChart>
      <c:valAx>
        <c:axId val="2098227896"/>
        <c:scaling>
          <c:orientation val="minMax"/>
          <c:max val="0.8"/>
          <c:min val="0.3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Opponent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8222232"/>
        <c:crosses val="autoZero"/>
        <c:crossBetween val="midCat"/>
        <c:majorUnit val="0.1"/>
      </c:valAx>
      <c:valAx>
        <c:axId val="2098222232"/>
        <c:scaling>
          <c:orientation val="minMax"/>
          <c:max val="0.8"/>
          <c:min val="0.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Agent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8227896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</c:spPr>
          <c:invertIfNegative val="0"/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4483FF"/>
                  </a:gs>
                  <a:gs pos="100000">
                    <a:srgbClr val="4483FF">
                      <a:lumMod val="50000"/>
                    </a:srgbClr>
                  </a:gs>
                </a:gsLst>
                <a:lin ang="5400000" scaled="0"/>
                <a:tileRect/>
              </a:gradFill>
            </c:spPr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4483FF"/>
                  </a:gs>
                  <a:gs pos="100000">
                    <a:srgbClr val="4483FF">
                      <a:lumMod val="50000"/>
                    </a:srgbClr>
                  </a:gs>
                </a:gsLst>
                <a:lin ang="5400000" scaled="0"/>
                <a:tileRect/>
              </a:gradFill>
            </c:spPr>
          </c:dPt>
          <c:errBars>
            <c:errBarType val="both"/>
            <c:errValType val="cust"/>
            <c:noEndCap val="0"/>
            <c:plus>
              <c:numRef>
                <c:f>Sheet1!$D$2:$D$9</c:f>
                <c:numCache>
                  <c:formatCode>General</c:formatCode>
                  <c:ptCount val="8"/>
                  <c:pt idx="0">
                    <c:v>0.00138592929112563</c:v>
                  </c:pt>
                  <c:pt idx="1">
                    <c:v>0.000876538647179917</c:v>
                  </c:pt>
                  <c:pt idx="2">
                    <c:v>0.00262961594153975</c:v>
                  </c:pt>
                  <c:pt idx="3">
                    <c:v>0.00223474383319431</c:v>
                  </c:pt>
                  <c:pt idx="4">
                    <c:v>0.00151820947171331</c:v>
                  </c:pt>
                  <c:pt idx="5">
                    <c:v>0.00214707242542025</c:v>
                  </c:pt>
                  <c:pt idx="6">
                    <c:v>0.00138592929112563</c:v>
                  </c:pt>
                  <c:pt idx="7">
                    <c:v>0.00223474383319431</c:v>
                  </c:pt>
                </c:numCache>
              </c:numRef>
            </c:plus>
            <c:minus>
              <c:numRef>
                <c:f>Sheet1!$D$2:$D$9</c:f>
                <c:numCache>
                  <c:formatCode>General</c:formatCode>
                  <c:ptCount val="8"/>
                  <c:pt idx="0">
                    <c:v>0.00138592929112563</c:v>
                  </c:pt>
                  <c:pt idx="1">
                    <c:v>0.000876538647179917</c:v>
                  </c:pt>
                  <c:pt idx="2">
                    <c:v>0.00262961594153975</c:v>
                  </c:pt>
                  <c:pt idx="3">
                    <c:v>0.00223474383319431</c:v>
                  </c:pt>
                  <c:pt idx="4">
                    <c:v>0.00151820947171331</c:v>
                  </c:pt>
                  <c:pt idx="5">
                    <c:v>0.00214707242542025</c:v>
                  </c:pt>
                  <c:pt idx="6">
                    <c:v>0.00138592929112563</c:v>
                  </c:pt>
                  <c:pt idx="7">
                    <c:v>0.00223474383319431</c:v>
                  </c:pt>
                </c:numCache>
              </c:numRef>
            </c:minus>
          </c:errBars>
          <c:cat>
            <c:strRef>
              <c:f>Sheet1!$A$2:$A$9</c:f>
              <c:strCache>
                <c:ptCount val="8"/>
                <c:pt idx="0">
                  <c:v>AgentMR</c:v>
                </c:pt>
                <c:pt idx="1">
                  <c:v>IAMHaggler2012</c:v>
                </c:pt>
                <c:pt idx="2">
                  <c:v>Meta-Agent</c:v>
                </c:pt>
                <c:pt idx="3">
                  <c:v>BRAMAgent2</c:v>
                </c:pt>
                <c:pt idx="4">
                  <c:v>OMACAgent</c:v>
                </c:pt>
                <c:pt idx="5">
                  <c:v>AgentLG</c:v>
                </c:pt>
                <c:pt idx="6">
                  <c:v>TheNegotiator Reloaded</c:v>
                </c:pt>
                <c:pt idx="7">
                  <c:v>CUHKAgent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0.207</c:v>
                </c:pt>
                <c:pt idx="1">
                  <c:v>0.509</c:v>
                </c:pt>
                <c:pt idx="2">
                  <c:v>0.569</c:v>
                </c:pt>
                <c:pt idx="3">
                  <c:v>0.589</c:v>
                </c:pt>
                <c:pt idx="4">
                  <c:v>0.595</c:v>
                </c:pt>
                <c:pt idx="5">
                  <c:v>0.597</c:v>
                </c:pt>
                <c:pt idx="6">
                  <c:v>0.598</c:v>
                </c:pt>
                <c:pt idx="7">
                  <c:v>0.616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318136"/>
        <c:axId val="2099321144"/>
      </c:barChart>
      <c:catAx>
        <c:axId val="2099318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99321144"/>
        <c:crosses val="autoZero"/>
        <c:auto val="1"/>
        <c:lblAlgn val="ctr"/>
        <c:lblOffset val="100"/>
        <c:noMultiLvlLbl val="0"/>
      </c:catAx>
      <c:valAx>
        <c:axId val="2099321144"/>
        <c:scaling>
          <c:orientation val="minMax"/>
          <c:max val="0.65"/>
          <c:min val="0.2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9318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</c:spPr>
          <c:invertIfNegative val="0"/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C3FFBE">
                      <a:lumMod val="90000"/>
                    </a:srgbClr>
                  </a:gs>
                  <a:gs pos="100000">
                    <a:srgbClr val="C3FFBE">
                      <a:lumMod val="10000"/>
                    </a:srgbClr>
                  </a:gs>
                </a:gsLst>
                <a:lin ang="5400000" scaled="0"/>
                <a:tileRect/>
              </a:gradFill>
            </c:spPr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C3FFBE">
                      <a:lumMod val="90000"/>
                    </a:srgbClr>
                  </a:gs>
                  <a:gs pos="100000">
                    <a:srgbClr val="C3FFBE">
                      <a:lumMod val="10000"/>
                    </a:srgbClr>
                  </a:gs>
                </a:gsLst>
                <a:lin ang="5400000" scaled="0"/>
                <a:tileRect/>
              </a:gradFill>
            </c:spPr>
          </c:dPt>
          <c:errBars>
            <c:errBarType val="both"/>
            <c:errValType val="cust"/>
            <c:noEndCap val="0"/>
            <c:pl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0.000876538647179917</c:v>
                  </c:pt>
                  <c:pt idx="2">
                    <c:v>0.0020556653424135</c:v>
                  </c:pt>
                  <c:pt idx="3">
                    <c:v>0.00185941926417901</c:v>
                  </c:pt>
                  <c:pt idx="4">
                    <c:v>0.00247922568557201</c:v>
                  </c:pt>
                  <c:pt idx="5">
                    <c:v>0.00196</c:v>
                  </c:pt>
                  <c:pt idx="6">
                    <c:v>0.001239612842786</c:v>
                  </c:pt>
                  <c:pt idx="7">
                    <c:v>0.00163985365200679</c:v>
                  </c:pt>
                </c:numCache>
              </c:numRef>
            </c:plus>
            <c:min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0.000876538647179917</c:v>
                  </c:pt>
                  <c:pt idx="2">
                    <c:v>0.0020556653424135</c:v>
                  </c:pt>
                  <c:pt idx="3">
                    <c:v>0.00185941926417901</c:v>
                  </c:pt>
                  <c:pt idx="4">
                    <c:v>0.00247922568557201</c:v>
                  </c:pt>
                  <c:pt idx="5">
                    <c:v>0.00196</c:v>
                  </c:pt>
                  <c:pt idx="6">
                    <c:v>0.001239612842786</c:v>
                  </c:pt>
                  <c:pt idx="7">
                    <c:v>0.00163985365200679</c:v>
                  </c:pt>
                </c:numCache>
              </c:numRef>
            </c:minus>
          </c:errBars>
          <c:cat>
            <c:strRef>
              <c:f>Sheet1!$A$2:$A$11</c:f>
              <c:strCache>
                <c:ptCount val="10"/>
                <c:pt idx="0">
                  <c:v>AgentMR</c:v>
                </c:pt>
                <c:pt idx="1">
                  <c:v>IAMHaggler2012</c:v>
                </c:pt>
                <c:pt idx="2">
                  <c:v>Meta-Agent</c:v>
                </c:pt>
                <c:pt idx="3">
                  <c:v>Gahboninho</c:v>
                </c:pt>
                <c:pt idx="4">
                  <c:v>BRAMAgent2</c:v>
                </c:pt>
                <c:pt idx="5">
                  <c:v>HardHeaded</c:v>
                </c:pt>
                <c:pt idx="6">
                  <c:v>TheNegotiator Reloaded</c:v>
                </c:pt>
                <c:pt idx="7">
                  <c:v>AgentLG</c:v>
                </c:pt>
                <c:pt idx="8">
                  <c:v>OMACAgent</c:v>
                </c:pt>
                <c:pt idx="9">
                  <c:v>CUHKAgent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0.213</c:v>
                </c:pt>
                <c:pt idx="1">
                  <c:v>0.518</c:v>
                </c:pt>
                <c:pt idx="2">
                  <c:v>0.58</c:v>
                </c:pt>
                <c:pt idx="3">
                  <c:v>0.585</c:v>
                </c:pt>
                <c:pt idx="4">
                  <c:v>0.597</c:v>
                </c:pt>
                <c:pt idx="5">
                  <c:v>0.597</c:v>
                </c:pt>
                <c:pt idx="6">
                  <c:v>0.601</c:v>
                </c:pt>
                <c:pt idx="7">
                  <c:v>0.607</c:v>
                </c:pt>
                <c:pt idx="8">
                  <c:v>0.61</c:v>
                </c:pt>
                <c:pt idx="9">
                  <c:v>0.633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533464"/>
        <c:axId val="2087543112"/>
      </c:barChart>
      <c:catAx>
        <c:axId val="2087533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87543112"/>
        <c:crosses val="autoZero"/>
        <c:auto val="1"/>
        <c:lblAlgn val="ctr"/>
        <c:lblOffset val="100"/>
        <c:noMultiLvlLbl val="0"/>
      </c:catAx>
      <c:valAx>
        <c:axId val="2087543112"/>
        <c:scaling>
          <c:orientation val="minMax"/>
          <c:max val="0.65"/>
          <c:min val="0.2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7533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12616425339177"/>
          <c:y val="0.0432846771346564"/>
          <c:w val="0.744603264304882"/>
          <c:h val="0.8590480575892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Sheet3!$E$6</c:f>
              <c:strCache>
                <c:ptCount val="1"/>
                <c:pt idx="0">
                  <c:v>OMACagent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Travel</c:v>
              </c:pt>
              <c:pt idx="1">
                <c:v>Amsterdam party</c:v>
              </c:pt>
              <c:pt idx="2">
                <c:v>England vs Zimbabwe</c:v>
              </c:pt>
              <c:pt idx="3">
                <c:v>Itex vs Cypress</c:v>
              </c:pt>
              <c:pt idx="4">
                <c:v>Camera</c:v>
              </c:pt>
            </c:strLit>
          </c:cat>
          <c:val>
            <c:numRef>
              <c:f>(Sheet3!$F$6,Sheet3!$F$12,Sheet3!$F$18,Sheet3!$F$24,Sheet3!$F$30)</c:f>
              <c:numCache>
                <c:formatCode>General</c:formatCode>
                <c:ptCount val="5"/>
                <c:pt idx="0">
                  <c:v>0.878053070380831</c:v>
                </c:pt>
                <c:pt idx="1">
                  <c:v>0.91225</c:v>
                </c:pt>
                <c:pt idx="2">
                  <c:v>0.91416901466628</c:v>
                </c:pt>
                <c:pt idx="3">
                  <c:v>0.812977327153944</c:v>
                </c:pt>
                <c:pt idx="4">
                  <c:v>0.905904117647058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Sheet3!$E$7</c:f>
              <c:strCache>
                <c:ptCount val="1"/>
                <c:pt idx="0">
                  <c:v>Gahboninho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Travel</c:v>
              </c:pt>
              <c:pt idx="1">
                <c:v>Amsterdam party</c:v>
              </c:pt>
              <c:pt idx="2">
                <c:v>England vs Zimbabwe</c:v>
              </c:pt>
              <c:pt idx="3">
                <c:v>Itex vs Cypress</c:v>
              </c:pt>
              <c:pt idx="4">
                <c:v>Camera</c:v>
              </c:pt>
            </c:strLit>
          </c:cat>
          <c:val>
            <c:numRef>
              <c:f>(Sheet3!$F$7,Sheet3!$F$13,Sheet3!$F$19,Sheet3!$F$25,Sheet3!$F$31)</c:f>
              <c:numCache>
                <c:formatCode>General</c:formatCode>
                <c:ptCount val="5"/>
                <c:pt idx="0">
                  <c:v>0.868187127585877</c:v>
                </c:pt>
                <c:pt idx="1">
                  <c:v>0.905166666666667</c:v>
                </c:pt>
                <c:pt idx="2">
                  <c:v>0.878000420136655</c:v>
                </c:pt>
                <c:pt idx="3">
                  <c:v>0.771356827946263</c:v>
                </c:pt>
                <c:pt idx="4">
                  <c:v>0.923628340336134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Sheet3!$E$8</c:f>
              <c:strCache>
                <c:ptCount val="1"/>
                <c:pt idx="0">
                  <c:v>BRAMAgent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Travel</c:v>
              </c:pt>
              <c:pt idx="1">
                <c:v>Amsterdam party</c:v>
              </c:pt>
              <c:pt idx="2">
                <c:v>England vs Zimbabwe</c:v>
              </c:pt>
              <c:pt idx="3">
                <c:v>Itex vs Cypress</c:v>
              </c:pt>
              <c:pt idx="4">
                <c:v>Camera</c:v>
              </c:pt>
            </c:strLit>
          </c:cat>
          <c:val>
            <c:numRef>
              <c:f>(Sheet3!$F$8,Sheet3!$F$14,Sheet3!$F$20,Sheet3!$F$26,Sheet3!$F$32)</c:f>
              <c:numCache>
                <c:formatCode>General</c:formatCode>
                <c:ptCount val="5"/>
                <c:pt idx="0">
                  <c:v>0.697624934626741</c:v>
                </c:pt>
                <c:pt idx="1">
                  <c:v>0.757625</c:v>
                </c:pt>
                <c:pt idx="2">
                  <c:v>0.696172967178392</c:v>
                </c:pt>
                <c:pt idx="3">
                  <c:v>0.465047935936551</c:v>
                </c:pt>
                <c:pt idx="4">
                  <c:v>0.671692091291062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Sheet3!$E$9</c:f>
              <c:strCache>
                <c:ptCount val="1"/>
                <c:pt idx="0">
                  <c:v>HardHeaded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Travel</c:v>
              </c:pt>
              <c:pt idx="1">
                <c:v>Amsterdam party</c:v>
              </c:pt>
              <c:pt idx="2">
                <c:v>England vs Zimbabwe</c:v>
              </c:pt>
              <c:pt idx="3">
                <c:v>Itex vs Cypress</c:v>
              </c:pt>
              <c:pt idx="4">
                <c:v>Camera</c:v>
              </c:pt>
            </c:strLit>
          </c:cat>
          <c:val>
            <c:numRef>
              <c:f>(Sheet3!$F$9,Sheet3!$F$15,Sheet3!$F$21,Sheet3!$F$27,Sheet3!$F$33)</c:f>
              <c:numCache>
                <c:formatCode>General</c:formatCode>
                <c:ptCount val="5"/>
                <c:pt idx="0">
                  <c:v>0.839849306821097</c:v>
                </c:pt>
                <c:pt idx="1">
                  <c:v>0.846083333333333</c:v>
                </c:pt>
                <c:pt idx="2">
                  <c:v>0.837235008169867</c:v>
                </c:pt>
                <c:pt idx="3">
                  <c:v>0.745875024088797</c:v>
                </c:pt>
                <c:pt idx="4">
                  <c:v>0.861048466386555</c:v>
                </c:pt>
              </c:numCache>
            </c:numRef>
          </c:val>
          <c:shape val="cylinder"/>
        </c:ser>
        <c:ser>
          <c:idx val="4"/>
          <c:order val="4"/>
          <c:tx>
            <c:strRef>
              <c:f>Sheet3!$E$10</c:f>
              <c:strCache>
                <c:ptCount val="1"/>
                <c:pt idx="0">
                  <c:v>IAMhaggler2011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Travel</c:v>
              </c:pt>
              <c:pt idx="1">
                <c:v>Amsterdam party</c:v>
              </c:pt>
              <c:pt idx="2">
                <c:v>England vs Zimbabwe</c:v>
              </c:pt>
              <c:pt idx="3">
                <c:v>Itex vs Cypress</c:v>
              </c:pt>
              <c:pt idx="4">
                <c:v>Camera</c:v>
              </c:pt>
            </c:strLit>
          </c:cat>
          <c:val>
            <c:numRef>
              <c:f>(Sheet3!$F$10,Sheet3!$F$16,Sheet3!$F$22,Sheet3!$F$28,Sheet3!$F$34)</c:f>
              <c:numCache>
                <c:formatCode>General</c:formatCode>
                <c:ptCount val="5"/>
                <c:pt idx="0">
                  <c:v>0.68145557410233</c:v>
                </c:pt>
                <c:pt idx="1">
                  <c:v>0.701083333333333</c:v>
                </c:pt>
                <c:pt idx="2">
                  <c:v>0.671305980762472</c:v>
                </c:pt>
                <c:pt idx="3">
                  <c:v>0.465197339227947</c:v>
                </c:pt>
                <c:pt idx="4">
                  <c:v>0.693632204927425</c:v>
                </c:pt>
              </c:numCache>
            </c:numRef>
          </c:val>
          <c:shape val="cylinder"/>
        </c:ser>
        <c:ser>
          <c:idx val="5"/>
          <c:order val="5"/>
          <c:tx>
            <c:strRef>
              <c:f>Sheet3!$E$11</c:f>
              <c:strCache>
                <c:ptCount val="1"/>
                <c:pt idx="0">
                  <c:v>Agent_K2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Travel</c:v>
              </c:pt>
              <c:pt idx="1">
                <c:v>Amsterdam party</c:v>
              </c:pt>
              <c:pt idx="2">
                <c:v>England vs Zimbabwe</c:v>
              </c:pt>
              <c:pt idx="3">
                <c:v>Itex vs Cypress</c:v>
              </c:pt>
              <c:pt idx="4">
                <c:v>Camera</c:v>
              </c:pt>
            </c:strLit>
          </c:cat>
          <c:val>
            <c:numRef>
              <c:f>(Sheet3!$F$11,Sheet3!$F$17,Sheet3!$F$23,Sheet3!$F$29,Sheet3!$F$35)</c:f>
              <c:numCache>
                <c:formatCode>General</c:formatCode>
                <c:ptCount val="5"/>
                <c:pt idx="0">
                  <c:v>0.735638783601015</c:v>
                </c:pt>
                <c:pt idx="1">
                  <c:v>0.716416666666666</c:v>
                </c:pt>
                <c:pt idx="2">
                  <c:v>0.725556500448304</c:v>
                </c:pt>
                <c:pt idx="3">
                  <c:v>0.593066396085126</c:v>
                </c:pt>
                <c:pt idx="4">
                  <c:v>0.738322740641711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1"/>
        <c:gapDepth val="151"/>
        <c:shape val="box"/>
        <c:axId val="2098304440"/>
        <c:axId val="2098307384"/>
        <c:axId val="0"/>
      </c:bar3DChart>
      <c:catAx>
        <c:axId val="20983044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2098307384"/>
        <c:crosses val="autoZero"/>
        <c:auto val="1"/>
        <c:lblAlgn val="ctr"/>
        <c:lblOffset val="100"/>
        <c:noMultiLvlLbl val="0"/>
      </c:catAx>
      <c:valAx>
        <c:axId val="2098307384"/>
        <c:scaling>
          <c:orientation val="minMax"/>
          <c:max val="0.93"/>
          <c:min val="0.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98304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991435281117"/>
          <c:y val="0.144254424337309"/>
          <c:w val="0.169249394064977"/>
          <c:h val="0.758274777056378"/>
        </c:manualLayout>
      </c:layout>
      <c:overlay val="0"/>
      <c:txPr>
        <a:bodyPr/>
        <a:lstStyle/>
        <a:p>
          <a:pPr>
            <a:defRPr sz="9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7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2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3"/>
            <c:invertIfNegative val="0"/>
            <c:bubble3D val="0"/>
            <c:spPr>
              <a:solidFill>
                <a:srgbClr val="0000FF"/>
              </a:solidFill>
            </c:spPr>
          </c:dPt>
          <c:cat>
            <c:strRef>
              <c:f>Sheet1!$A$2:$A$25</c:f>
              <c:strCache>
                <c:ptCount val="24"/>
                <c:pt idx="0">
                  <c:v>NiceOrDie</c:v>
                </c:pt>
                <c:pt idx="1">
                  <c:v>Fifty fifty</c:v>
                </c:pt>
                <c:pt idx="2">
                  <c:v>Laptop</c:v>
                </c:pt>
                <c:pt idx="3">
                  <c:v>Flight Booking</c:v>
                </c:pt>
                <c:pt idx="4">
                  <c:v>Rental House</c:v>
                </c:pt>
                <c:pt idx="5">
                  <c:v>Barter</c:v>
                </c:pt>
                <c:pt idx="6">
                  <c:v>Outfit</c:v>
                </c:pt>
                <c:pt idx="7">
                  <c:v>Itex vs Cypress</c:v>
                </c:pt>
                <c:pt idx="8">
                  <c:v>Housekeeping</c:v>
                </c:pt>
                <c:pt idx="9">
                  <c:v>IS BT Acquisition</c:v>
                </c:pt>
                <c:pt idx="10">
                  <c:v>Airport Site Selection</c:v>
                </c:pt>
                <c:pt idx="11">
                  <c:v>England vs Zimbabwe</c:v>
                </c:pt>
                <c:pt idx="12">
                  <c:v>Barbecue</c:v>
                </c:pt>
                <c:pt idx="13">
                  <c:v>Phone</c:v>
                </c:pt>
                <c:pt idx="14">
                  <c:v>Grocery</c:v>
                </c:pt>
                <c:pt idx="15">
                  <c:v>Amsterdam Party</c:v>
                </c:pt>
                <c:pt idx="16">
                  <c:v>Fitness</c:v>
                </c:pt>
                <c:pt idx="17">
                  <c:v>Camera</c:v>
                </c:pt>
                <c:pt idx="18">
                  <c:v>Music Collection</c:v>
                </c:pt>
                <c:pt idx="19">
                  <c:v>Energy (small)</c:v>
                </c:pt>
                <c:pt idx="20">
                  <c:v>ADG</c:v>
                </c:pt>
                <c:pt idx="21">
                  <c:v>Supermarket</c:v>
                </c:pt>
                <c:pt idx="22">
                  <c:v>Travel</c:v>
                </c:pt>
                <c:pt idx="23">
                  <c:v>Energy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3.0</c:v>
                </c:pt>
                <c:pt idx="1">
                  <c:v>11.0</c:v>
                </c:pt>
                <c:pt idx="2">
                  <c:v>27.0</c:v>
                </c:pt>
                <c:pt idx="3">
                  <c:v>36.0</c:v>
                </c:pt>
                <c:pt idx="4">
                  <c:v>60.0</c:v>
                </c:pt>
                <c:pt idx="5">
                  <c:v>80.0</c:v>
                </c:pt>
                <c:pt idx="6">
                  <c:v>128.0</c:v>
                </c:pt>
                <c:pt idx="7">
                  <c:v>180.0</c:v>
                </c:pt>
                <c:pt idx="8">
                  <c:v>384.0</c:v>
                </c:pt>
                <c:pt idx="9">
                  <c:v>384.0</c:v>
                </c:pt>
                <c:pt idx="10">
                  <c:v>420.0</c:v>
                </c:pt>
                <c:pt idx="11">
                  <c:v>576.0</c:v>
                </c:pt>
                <c:pt idx="12">
                  <c:v>1440.0</c:v>
                </c:pt>
                <c:pt idx="13">
                  <c:v>1600.0</c:v>
                </c:pt>
                <c:pt idx="14">
                  <c:v>1600.0</c:v>
                </c:pt>
                <c:pt idx="15">
                  <c:v>3024.0</c:v>
                </c:pt>
                <c:pt idx="16">
                  <c:v>3520.0</c:v>
                </c:pt>
                <c:pt idx="17">
                  <c:v>3600.0</c:v>
                </c:pt>
                <c:pt idx="18">
                  <c:v>4320.0</c:v>
                </c:pt>
                <c:pt idx="19">
                  <c:v>15625.0</c:v>
                </c:pt>
                <c:pt idx="20">
                  <c:v>15625.0</c:v>
                </c:pt>
                <c:pt idx="21">
                  <c:v>98784.0</c:v>
                </c:pt>
                <c:pt idx="22">
                  <c:v>188160.0</c:v>
                </c:pt>
                <c:pt idx="23">
                  <c:v>390625.0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513384"/>
        <c:axId val="2098516472"/>
      </c:barChart>
      <c:catAx>
        <c:axId val="2098513384"/>
        <c:scaling>
          <c:orientation val="minMax"/>
        </c:scaling>
        <c:delete val="1"/>
        <c:axPos val="b"/>
        <c:majorTickMark val="out"/>
        <c:minorTickMark val="none"/>
        <c:tickLblPos val="nextTo"/>
        <c:crossAx val="2098516472"/>
        <c:crosses val="autoZero"/>
        <c:auto val="1"/>
        <c:lblAlgn val="ctr"/>
        <c:lblOffset val="100"/>
        <c:noMultiLvlLbl val="0"/>
      </c:catAx>
      <c:valAx>
        <c:axId val="2098516472"/>
        <c:scaling>
          <c:logBase val="10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8513384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</c:spPr>
          <c:invertIfNegative val="0"/>
          <c:errBars>
            <c:errBarType val="both"/>
            <c:errValType val="cust"/>
            <c:noEndCap val="0"/>
            <c:pl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0.000619806421393002</c:v>
                  </c:pt>
                  <c:pt idx="2">
                    <c:v>0.00107353621271013</c:v>
                  </c:pt>
                  <c:pt idx="3">
                    <c:v>0.000876538647179917</c:v>
                  </c:pt>
                  <c:pt idx="4">
                    <c:v>0.000876538647179917</c:v>
                  </c:pt>
                  <c:pt idx="5">
                    <c:v>0.000876538647179917</c:v>
                  </c:pt>
                  <c:pt idx="6">
                    <c:v>0.00107353621271013</c:v>
                  </c:pt>
                  <c:pt idx="7">
                    <c:v>0.00107353621271013</c:v>
                  </c:pt>
                </c:numCache>
              </c:numRef>
            </c:plus>
            <c:min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0.000619806421393002</c:v>
                  </c:pt>
                  <c:pt idx="2">
                    <c:v>0.00107353621271013</c:v>
                  </c:pt>
                  <c:pt idx="3">
                    <c:v>0.000876538647179917</c:v>
                  </c:pt>
                  <c:pt idx="4">
                    <c:v>0.000876538647179917</c:v>
                  </c:pt>
                  <c:pt idx="5">
                    <c:v>0.000876538647179917</c:v>
                  </c:pt>
                  <c:pt idx="6">
                    <c:v>0.00107353621271013</c:v>
                  </c:pt>
                  <c:pt idx="7">
                    <c:v>0.00107353621271013</c:v>
                  </c:pt>
                </c:numCache>
              </c:numRef>
            </c:minus>
          </c:errBars>
          <c:cat>
            <c:strRef>
              <c:f>Sheet1!$A$2:$A$9</c:f>
              <c:strCache>
                <c:ptCount val="8"/>
                <c:pt idx="0">
                  <c:v>AgentMR</c:v>
                </c:pt>
                <c:pt idx="1">
                  <c:v>IAMHaggler2012</c:v>
                </c:pt>
                <c:pt idx="2">
                  <c:v>Meta-Agent</c:v>
                </c:pt>
                <c:pt idx="3">
                  <c:v>BRAMAgent2</c:v>
                </c:pt>
                <c:pt idx="4">
                  <c:v>TheNegotiator Reloaded</c:v>
                </c:pt>
                <c:pt idx="5">
                  <c:v>OMACAgent</c:v>
                </c:pt>
                <c:pt idx="6">
                  <c:v>AgentLG</c:v>
                </c:pt>
                <c:pt idx="7">
                  <c:v>CUHKAgent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0.328302</c:v>
                </c:pt>
                <c:pt idx="1">
                  <c:v>0.535123</c:v>
                </c:pt>
                <c:pt idx="2">
                  <c:v>0.586421</c:v>
                </c:pt>
                <c:pt idx="3">
                  <c:v>0.592966</c:v>
                </c:pt>
                <c:pt idx="4">
                  <c:v>0.617247</c:v>
                </c:pt>
                <c:pt idx="5">
                  <c:v>0.618437</c:v>
                </c:pt>
                <c:pt idx="6">
                  <c:v>0.621981</c:v>
                </c:pt>
                <c:pt idx="7">
                  <c:v>0.626479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935512"/>
        <c:axId val="2098953224"/>
      </c:barChart>
      <c:catAx>
        <c:axId val="2098935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8953224"/>
        <c:crosses val="autoZero"/>
        <c:auto val="1"/>
        <c:lblAlgn val="ctr"/>
        <c:lblOffset val="100"/>
        <c:noMultiLvlLbl val="0"/>
      </c:catAx>
      <c:valAx>
        <c:axId val="2098953224"/>
        <c:scaling>
          <c:orientation val="minMax"/>
          <c:max val="0.65"/>
          <c:min val="0.3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8935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</c:spPr>
          <c:invertIfNegative val="0"/>
          <c:errBars>
            <c:errBarType val="both"/>
            <c:errValType val="cust"/>
            <c:noEndCap val="0"/>
            <c:pl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0.000619806421393002</c:v>
                  </c:pt>
                  <c:pt idx="2">
                    <c:v>0.00107353621271013</c:v>
                  </c:pt>
                  <c:pt idx="3">
                    <c:v>0.000876538647179917</c:v>
                  </c:pt>
                  <c:pt idx="4">
                    <c:v>0.000876538647179917</c:v>
                  </c:pt>
                  <c:pt idx="5">
                    <c:v>0.000876538647179917</c:v>
                  </c:pt>
                  <c:pt idx="6">
                    <c:v>0.00107353621271013</c:v>
                  </c:pt>
                  <c:pt idx="7">
                    <c:v>0.00107353621271013</c:v>
                  </c:pt>
                </c:numCache>
              </c:numRef>
            </c:plus>
            <c:min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0.000619806421393002</c:v>
                  </c:pt>
                  <c:pt idx="2">
                    <c:v>0.00107353621271013</c:v>
                  </c:pt>
                  <c:pt idx="3">
                    <c:v>0.000876538647179917</c:v>
                  </c:pt>
                  <c:pt idx="4">
                    <c:v>0.000876538647179917</c:v>
                  </c:pt>
                  <c:pt idx="5">
                    <c:v>0.000876538647179917</c:v>
                  </c:pt>
                  <c:pt idx="6">
                    <c:v>0.00107353621271013</c:v>
                  </c:pt>
                  <c:pt idx="7">
                    <c:v>0.00107353621271013</c:v>
                  </c:pt>
                </c:numCache>
              </c:numRef>
            </c:minus>
          </c:errBars>
          <c:cat>
            <c:strRef>
              <c:f>Sheet1!$A$2:$A$9</c:f>
              <c:strCache>
                <c:ptCount val="8"/>
                <c:pt idx="0">
                  <c:v>AgentMR</c:v>
                </c:pt>
                <c:pt idx="1">
                  <c:v>IAMHaggler2012</c:v>
                </c:pt>
                <c:pt idx="2">
                  <c:v>Meta-Agent</c:v>
                </c:pt>
                <c:pt idx="3">
                  <c:v>BRAMAgent2</c:v>
                </c:pt>
                <c:pt idx="4">
                  <c:v>TheNegotiator Reloaded</c:v>
                </c:pt>
                <c:pt idx="5">
                  <c:v>OMACAgent</c:v>
                </c:pt>
                <c:pt idx="6">
                  <c:v>AgentLG</c:v>
                </c:pt>
                <c:pt idx="7">
                  <c:v>CUHKAgent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0.328302</c:v>
                </c:pt>
                <c:pt idx="1">
                  <c:v>0.535123</c:v>
                </c:pt>
                <c:pt idx="2">
                  <c:v>0.586421</c:v>
                </c:pt>
                <c:pt idx="3">
                  <c:v>0.592966</c:v>
                </c:pt>
                <c:pt idx="4">
                  <c:v>0.617247</c:v>
                </c:pt>
                <c:pt idx="5">
                  <c:v>0.618437</c:v>
                </c:pt>
                <c:pt idx="6">
                  <c:v>0.621981</c:v>
                </c:pt>
                <c:pt idx="7">
                  <c:v>0.626479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049864"/>
        <c:axId val="2079052840"/>
      </c:barChart>
      <c:catAx>
        <c:axId val="2079049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79052840"/>
        <c:crosses val="autoZero"/>
        <c:auto val="1"/>
        <c:lblAlgn val="ctr"/>
        <c:lblOffset val="100"/>
        <c:noMultiLvlLbl val="0"/>
      </c:catAx>
      <c:valAx>
        <c:axId val="2079052840"/>
        <c:scaling>
          <c:orientation val="minMax"/>
          <c:max val="0.628"/>
          <c:min val="0.61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79049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</c:spPr>
          <c:invertIfNegative val="0"/>
          <c:errBars>
            <c:errBarType val="both"/>
            <c:errValType val="cust"/>
            <c:noEndCap val="0"/>
            <c:pl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0.000619806421393002</c:v>
                  </c:pt>
                  <c:pt idx="2">
                    <c:v>0.00107353621271013</c:v>
                  </c:pt>
                  <c:pt idx="3">
                    <c:v>0.000876538647179917</c:v>
                  </c:pt>
                  <c:pt idx="4">
                    <c:v>0.000876538647179917</c:v>
                  </c:pt>
                  <c:pt idx="5">
                    <c:v>0.000876538647179917</c:v>
                  </c:pt>
                  <c:pt idx="6">
                    <c:v>0.00107353621271013</c:v>
                  </c:pt>
                  <c:pt idx="7">
                    <c:v>0.00107353621271013</c:v>
                  </c:pt>
                </c:numCache>
              </c:numRef>
            </c:plus>
            <c:min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0.000619806421393002</c:v>
                  </c:pt>
                  <c:pt idx="2">
                    <c:v>0.00107353621271013</c:v>
                  </c:pt>
                  <c:pt idx="3">
                    <c:v>0.000876538647179917</c:v>
                  </c:pt>
                  <c:pt idx="4">
                    <c:v>0.000876538647179917</c:v>
                  </c:pt>
                  <c:pt idx="5">
                    <c:v>0.000876538647179917</c:v>
                  </c:pt>
                  <c:pt idx="6">
                    <c:v>0.00107353621271013</c:v>
                  </c:pt>
                  <c:pt idx="7">
                    <c:v>0.00107353621271013</c:v>
                  </c:pt>
                </c:numCache>
              </c:numRef>
            </c:minus>
          </c:errBars>
          <c:cat>
            <c:strRef>
              <c:f>Sheet1!$A$2:$A$9</c:f>
              <c:strCache>
                <c:ptCount val="8"/>
                <c:pt idx="0">
                  <c:v>AgentMR</c:v>
                </c:pt>
                <c:pt idx="1">
                  <c:v>IAMHaggler2012</c:v>
                </c:pt>
                <c:pt idx="2">
                  <c:v>Meta-Agent</c:v>
                </c:pt>
                <c:pt idx="3">
                  <c:v>BRAMAgent2</c:v>
                </c:pt>
                <c:pt idx="4">
                  <c:v>TheNegotiator Reloaded</c:v>
                </c:pt>
                <c:pt idx="5">
                  <c:v>OMACAgent</c:v>
                </c:pt>
                <c:pt idx="6">
                  <c:v>AgentLG</c:v>
                </c:pt>
                <c:pt idx="7">
                  <c:v>CUHKAgent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0.328302</c:v>
                </c:pt>
                <c:pt idx="1">
                  <c:v>0.535123</c:v>
                </c:pt>
                <c:pt idx="2">
                  <c:v>0.586421</c:v>
                </c:pt>
                <c:pt idx="3">
                  <c:v>0.592966</c:v>
                </c:pt>
                <c:pt idx="4">
                  <c:v>0.617247</c:v>
                </c:pt>
                <c:pt idx="5">
                  <c:v>0.618437</c:v>
                </c:pt>
                <c:pt idx="6">
                  <c:v>0.621981</c:v>
                </c:pt>
                <c:pt idx="7">
                  <c:v>0.626479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035480"/>
        <c:axId val="2099038456"/>
      </c:barChart>
      <c:catAx>
        <c:axId val="2099035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9038456"/>
        <c:crosses val="autoZero"/>
        <c:auto val="1"/>
        <c:lblAlgn val="ctr"/>
        <c:lblOffset val="100"/>
        <c:noMultiLvlLbl val="0"/>
      </c:catAx>
      <c:valAx>
        <c:axId val="2099038456"/>
        <c:scaling>
          <c:orientation val="minMax"/>
          <c:max val="0.65"/>
          <c:min val="0.3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9035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</c:spPr>
          <c:invertIfNegative val="0"/>
          <c:errBars>
            <c:errBarType val="both"/>
            <c:errValType val="cust"/>
            <c:noEndCap val="0"/>
            <c:plus>
              <c:numRef>
                <c:f>Sheet1!$D$2:$D$9</c:f>
                <c:numCache>
                  <c:formatCode>General</c:formatCode>
                  <c:ptCount val="8"/>
                  <c:pt idx="0">
                    <c:v>0.00138592929112563</c:v>
                  </c:pt>
                  <c:pt idx="1">
                    <c:v>0.000619806421393002</c:v>
                  </c:pt>
                  <c:pt idx="2">
                    <c:v>0.00138592929112563</c:v>
                  </c:pt>
                  <c:pt idx="3">
                    <c:v>0.000876538647179917</c:v>
                  </c:pt>
                  <c:pt idx="4">
                    <c:v>0.00107353621271013</c:v>
                  </c:pt>
                  <c:pt idx="5">
                    <c:v>0.000619806421393002</c:v>
                  </c:pt>
                  <c:pt idx="6">
                    <c:v>0.000876538647179917</c:v>
                  </c:pt>
                  <c:pt idx="7">
                    <c:v>0.000619806421393002</c:v>
                  </c:pt>
                </c:numCache>
              </c:numRef>
            </c:plus>
            <c:minus>
              <c:numRef>
                <c:f>Sheet1!$D$2:$D$9</c:f>
                <c:numCache>
                  <c:formatCode>General</c:formatCode>
                  <c:ptCount val="8"/>
                  <c:pt idx="0">
                    <c:v>0.00138592929112563</c:v>
                  </c:pt>
                  <c:pt idx="1">
                    <c:v>0.000619806421393002</c:v>
                  </c:pt>
                  <c:pt idx="2">
                    <c:v>0.00138592929112563</c:v>
                  </c:pt>
                  <c:pt idx="3">
                    <c:v>0.000876538647179917</c:v>
                  </c:pt>
                  <c:pt idx="4">
                    <c:v>0.00107353621271013</c:v>
                  </c:pt>
                  <c:pt idx="5">
                    <c:v>0.000619806421393002</c:v>
                  </c:pt>
                  <c:pt idx="6">
                    <c:v>0.000876538647179917</c:v>
                  </c:pt>
                  <c:pt idx="7">
                    <c:v>0.000619806421393002</c:v>
                  </c:pt>
                </c:numCache>
              </c:numRef>
            </c:minus>
          </c:errBars>
          <c:cat>
            <c:strRef>
              <c:f>Sheet1!$A$2:$A$9</c:f>
              <c:strCache>
                <c:ptCount val="8"/>
                <c:pt idx="0">
                  <c:v>AgentMR</c:v>
                </c:pt>
                <c:pt idx="1">
                  <c:v>IAMHaggler2012</c:v>
                </c:pt>
                <c:pt idx="2">
                  <c:v>Meta-Agent</c:v>
                </c:pt>
                <c:pt idx="3">
                  <c:v>TheNegotiator Reloaded</c:v>
                </c:pt>
                <c:pt idx="4">
                  <c:v>BRAMAgent2</c:v>
                </c:pt>
                <c:pt idx="5">
                  <c:v>OMACAgent</c:v>
                </c:pt>
                <c:pt idx="6">
                  <c:v>AgentLG</c:v>
                </c:pt>
                <c:pt idx="7">
                  <c:v>CUHKAgent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0.361</c:v>
                </c:pt>
                <c:pt idx="1">
                  <c:v>0.53</c:v>
                </c:pt>
                <c:pt idx="2">
                  <c:v>0.551</c:v>
                </c:pt>
                <c:pt idx="3">
                  <c:v>0.555</c:v>
                </c:pt>
                <c:pt idx="4">
                  <c:v>0.565</c:v>
                </c:pt>
                <c:pt idx="5">
                  <c:v>0.566</c:v>
                </c:pt>
                <c:pt idx="6">
                  <c:v>0.574</c:v>
                </c:pt>
                <c:pt idx="7">
                  <c:v>0.577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079000"/>
        <c:axId val="2099081976"/>
      </c:barChart>
      <c:catAx>
        <c:axId val="2099079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9081976"/>
        <c:crosses val="autoZero"/>
        <c:auto val="1"/>
        <c:lblAlgn val="ctr"/>
        <c:lblOffset val="100"/>
        <c:noMultiLvlLbl val="0"/>
      </c:catAx>
      <c:valAx>
        <c:axId val="2099081976"/>
        <c:scaling>
          <c:orientation val="minMax"/>
          <c:max val="0.6"/>
          <c:min val="0.3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9079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</c:spPr>
          <c:invertIfNegative val="0"/>
          <c:errBars>
            <c:errBarType val="both"/>
            <c:errValType val="cust"/>
            <c:noEndCap val="0"/>
            <c:plus>
              <c:numRef>
                <c:f>Sheet1!$D$2:$D$9</c:f>
                <c:numCache>
                  <c:formatCode>General</c:formatCode>
                  <c:ptCount val="8"/>
                  <c:pt idx="0">
                    <c:v>0.0</c:v>
                  </c:pt>
                  <c:pt idx="1">
                    <c:v>0.00107353621271013</c:v>
                  </c:pt>
                  <c:pt idx="2">
                    <c:v>0.00185941926417901</c:v>
                  </c:pt>
                  <c:pt idx="3">
                    <c:v>0.001239612842786</c:v>
                  </c:pt>
                  <c:pt idx="4">
                    <c:v>0.00240049994792751</c:v>
                  </c:pt>
                  <c:pt idx="5">
                    <c:v>0.00151820947171331</c:v>
                  </c:pt>
                  <c:pt idx="6">
                    <c:v>0.00214707242542025</c:v>
                  </c:pt>
                  <c:pt idx="7">
                    <c:v>0.00163985365200679</c:v>
                  </c:pt>
                </c:numCache>
              </c:numRef>
            </c:plus>
            <c:minus>
              <c:numRef>
                <c:f>Sheet1!$D$2:$D$9</c:f>
                <c:numCache>
                  <c:formatCode>General</c:formatCode>
                  <c:ptCount val="8"/>
                  <c:pt idx="0">
                    <c:v>0.0</c:v>
                  </c:pt>
                  <c:pt idx="1">
                    <c:v>0.00107353621271013</c:v>
                  </c:pt>
                  <c:pt idx="2">
                    <c:v>0.00185941926417901</c:v>
                  </c:pt>
                  <c:pt idx="3">
                    <c:v>0.001239612842786</c:v>
                  </c:pt>
                  <c:pt idx="4">
                    <c:v>0.00240049994792751</c:v>
                  </c:pt>
                  <c:pt idx="5">
                    <c:v>0.00151820947171331</c:v>
                  </c:pt>
                  <c:pt idx="6">
                    <c:v>0.00214707242542025</c:v>
                  </c:pt>
                  <c:pt idx="7">
                    <c:v>0.00163985365200679</c:v>
                  </c:pt>
                </c:numCache>
              </c:numRef>
            </c:minus>
          </c:errBars>
          <c:cat>
            <c:strRef>
              <c:f>Sheet1!$A$2:$A$9</c:f>
              <c:strCache>
                <c:ptCount val="8"/>
                <c:pt idx="0">
                  <c:v>AgentMR</c:v>
                </c:pt>
                <c:pt idx="1">
                  <c:v>IAMHaggler2012</c:v>
                </c:pt>
                <c:pt idx="2">
                  <c:v>BRAMAgent2</c:v>
                </c:pt>
                <c:pt idx="3">
                  <c:v>Meta-Agent</c:v>
                </c:pt>
                <c:pt idx="4">
                  <c:v>AgentLG</c:v>
                </c:pt>
                <c:pt idx="5">
                  <c:v>OMACAgent</c:v>
                </c:pt>
                <c:pt idx="6">
                  <c:v>CUHKAgent</c:v>
                </c:pt>
                <c:pt idx="7">
                  <c:v>TheNegotiator Reloaded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0.264</c:v>
                </c:pt>
                <c:pt idx="1">
                  <c:v>0.546</c:v>
                </c:pt>
                <c:pt idx="2">
                  <c:v>0.648</c:v>
                </c:pt>
                <c:pt idx="3">
                  <c:v>0.657</c:v>
                </c:pt>
                <c:pt idx="4">
                  <c:v>0.717</c:v>
                </c:pt>
                <c:pt idx="5">
                  <c:v>0.724</c:v>
                </c:pt>
                <c:pt idx="6">
                  <c:v>0.725</c:v>
                </c:pt>
                <c:pt idx="7">
                  <c:v>0.742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128072"/>
        <c:axId val="2099131048"/>
      </c:barChart>
      <c:catAx>
        <c:axId val="2099128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9131048"/>
        <c:crosses val="autoZero"/>
        <c:auto val="1"/>
        <c:lblAlgn val="ctr"/>
        <c:lblOffset val="100"/>
        <c:noMultiLvlLbl val="0"/>
      </c:catAx>
      <c:valAx>
        <c:axId val="2099131048"/>
        <c:scaling>
          <c:orientation val="minMax"/>
          <c:max val="0.8"/>
          <c:min val="0.2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9128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</c:spPr>
          <c:invertIfNegative val="0"/>
          <c:errBars>
            <c:errBarType val="both"/>
            <c:errValType val="cust"/>
            <c:noEndCap val="0"/>
            <c:pl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0.000619806421393002</c:v>
                  </c:pt>
                  <c:pt idx="2">
                    <c:v>0.000619806421393002</c:v>
                  </c:pt>
                  <c:pt idx="3">
                    <c:v>0.000619806421393002</c:v>
                  </c:pt>
                  <c:pt idx="4">
                    <c:v>0.0</c:v>
                  </c:pt>
                  <c:pt idx="5">
                    <c:v>0.00107353621271013</c:v>
                  </c:pt>
                  <c:pt idx="6">
                    <c:v>0.000619806421393002</c:v>
                  </c:pt>
                  <c:pt idx="7">
                    <c:v>0.0</c:v>
                  </c:pt>
                </c:numCache>
              </c:numRef>
            </c:plus>
            <c:minus>
              <c:numRef>
                <c:f>Sheet1!$D$2:$D$9</c:f>
                <c:numCache>
                  <c:formatCode>General</c:formatCode>
                  <c:ptCount val="8"/>
                  <c:pt idx="0">
                    <c:v>0.00107353621271013</c:v>
                  </c:pt>
                  <c:pt idx="1">
                    <c:v>0.000619806421393002</c:v>
                  </c:pt>
                  <c:pt idx="2">
                    <c:v>0.000619806421393002</c:v>
                  </c:pt>
                  <c:pt idx="3">
                    <c:v>0.000619806421393002</c:v>
                  </c:pt>
                  <c:pt idx="4">
                    <c:v>0.0</c:v>
                  </c:pt>
                  <c:pt idx="5">
                    <c:v>0.00107353621271013</c:v>
                  </c:pt>
                  <c:pt idx="6">
                    <c:v>0.000619806421393002</c:v>
                  </c:pt>
                  <c:pt idx="7">
                    <c:v>0.0</c:v>
                  </c:pt>
                </c:numCache>
              </c:numRef>
            </c:minus>
          </c:errBars>
          <c:cat>
            <c:strRef>
              <c:f>Sheet1!$A$2:$A$9</c:f>
              <c:strCache>
                <c:ptCount val="8"/>
                <c:pt idx="0">
                  <c:v>AgentMR</c:v>
                </c:pt>
                <c:pt idx="1">
                  <c:v>OMACAgent</c:v>
                </c:pt>
                <c:pt idx="2">
                  <c:v>BRAMAgent2</c:v>
                </c:pt>
                <c:pt idx="3">
                  <c:v>CUHKAgent</c:v>
                </c:pt>
                <c:pt idx="4">
                  <c:v>AgentLG</c:v>
                </c:pt>
                <c:pt idx="5">
                  <c:v>Meta-Agent</c:v>
                </c:pt>
                <c:pt idx="6">
                  <c:v>TheNegotiator Reloaded</c:v>
                </c:pt>
                <c:pt idx="7">
                  <c:v>IAMHaggler2012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0.336</c:v>
                </c:pt>
                <c:pt idx="1">
                  <c:v>0.572</c:v>
                </c:pt>
                <c:pt idx="2">
                  <c:v>0.584</c:v>
                </c:pt>
                <c:pt idx="3">
                  <c:v>0.584</c:v>
                </c:pt>
                <c:pt idx="4">
                  <c:v>0.594</c:v>
                </c:pt>
                <c:pt idx="5">
                  <c:v>0.6</c:v>
                </c:pt>
                <c:pt idx="6">
                  <c:v>0.62</c:v>
                </c:pt>
                <c:pt idx="7">
                  <c:v>0.638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174104"/>
        <c:axId val="2099177080"/>
      </c:barChart>
      <c:catAx>
        <c:axId val="2099174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9177080"/>
        <c:crosses val="autoZero"/>
        <c:auto val="1"/>
        <c:lblAlgn val="ctr"/>
        <c:lblOffset val="100"/>
        <c:noMultiLvlLbl val="0"/>
      </c:catAx>
      <c:valAx>
        <c:axId val="2099177080"/>
        <c:scaling>
          <c:orientation val="minMax"/>
          <c:max val="0.65"/>
          <c:min val="0.3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9174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238EE-B797-48EA-A9CD-E8F17939E5BD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D8F6F5A-BA58-4685-A4B4-72D43AECEA04}">
      <dgm:prSet phldrT="[Text]"/>
      <dgm:spPr>
        <a:ln w="38100">
          <a:noFill/>
        </a:ln>
      </dgm:spPr>
      <dgm:t>
        <a:bodyPr/>
        <a:lstStyle/>
        <a:p>
          <a:pPr rtl="1"/>
          <a:r>
            <a:rPr lang="en-US" dirty="0" smtClean="0"/>
            <a:t>Simple and fast</a:t>
          </a:r>
          <a:endParaRPr lang="he-IL" dirty="0"/>
        </a:p>
      </dgm:t>
    </dgm:pt>
    <dgm:pt modelId="{48BB0C5C-3230-47BC-A50A-FE5988A1FC93}" type="parTrans" cxnId="{1DE1BBE3-9AD1-4333-B518-95936C1336CE}">
      <dgm:prSet/>
      <dgm:spPr/>
      <dgm:t>
        <a:bodyPr/>
        <a:lstStyle/>
        <a:p>
          <a:pPr rtl="1"/>
          <a:endParaRPr lang="he-IL"/>
        </a:p>
      </dgm:t>
    </dgm:pt>
    <dgm:pt modelId="{55F43A8F-23FA-4BAA-B86C-C735E561309B}" type="sibTrans" cxnId="{1DE1BBE3-9AD1-4333-B518-95936C1336CE}">
      <dgm:prSet/>
      <dgm:spPr/>
      <dgm:t>
        <a:bodyPr/>
        <a:lstStyle/>
        <a:p>
          <a:pPr rtl="1"/>
          <a:endParaRPr lang="he-IL"/>
        </a:p>
      </dgm:t>
    </dgm:pt>
    <dgm:pt modelId="{E1201236-BAEB-4C6E-AA82-51BEDA13A550}">
      <dgm:prSet phldrT="[Text]"/>
      <dgm:spPr>
        <a:ln w="38100">
          <a:noFill/>
        </a:ln>
      </dgm:spPr>
      <dgm:t>
        <a:bodyPr/>
        <a:lstStyle/>
        <a:p>
          <a:pPr rtl="1"/>
          <a:r>
            <a:rPr lang="en-US" dirty="0" smtClean="0"/>
            <a:t>Compromise as time elapses</a:t>
          </a:r>
          <a:endParaRPr lang="he-IL" dirty="0"/>
        </a:p>
      </dgm:t>
    </dgm:pt>
    <dgm:pt modelId="{3D4A48D9-37DD-451A-A3BB-973DCC29D7FD}" type="parTrans" cxnId="{B4A120AE-9DC0-4900-AD8A-6178C0B4B212}">
      <dgm:prSet/>
      <dgm:spPr/>
      <dgm:t>
        <a:bodyPr/>
        <a:lstStyle/>
        <a:p>
          <a:pPr rtl="1"/>
          <a:endParaRPr lang="he-IL"/>
        </a:p>
      </dgm:t>
    </dgm:pt>
    <dgm:pt modelId="{B4A5C06A-536C-4AD6-AF5E-7E536530E8D3}" type="sibTrans" cxnId="{B4A120AE-9DC0-4900-AD8A-6178C0B4B212}">
      <dgm:prSet/>
      <dgm:spPr/>
      <dgm:t>
        <a:bodyPr/>
        <a:lstStyle/>
        <a:p>
          <a:pPr rtl="1"/>
          <a:endParaRPr lang="he-IL"/>
        </a:p>
      </dgm:t>
    </dgm:pt>
    <dgm:pt modelId="{AE43C542-B482-4642-8806-C03FB3C5011F}">
      <dgm:prSet phldrT="[Text]"/>
      <dgm:spPr>
        <a:ln w="38100">
          <a:noFill/>
        </a:ln>
      </dgm:spPr>
      <dgm:t>
        <a:bodyPr/>
        <a:lstStyle/>
        <a:p>
          <a:pPr rtl="1">
            <a:spcAft>
              <a:spcPts val="0"/>
            </a:spcAft>
          </a:pPr>
          <a:r>
            <a:rPr lang="en-US" dirty="0" smtClean="0"/>
            <a:t>Interrupt modeling attempts by other</a:t>
          </a:r>
          <a:endParaRPr lang="he-IL" dirty="0" smtClean="0"/>
        </a:p>
      </dgm:t>
    </dgm:pt>
    <dgm:pt modelId="{C3CFE758-4C60-4C5B-AE22-39EE8FCD8C58}" type="parTrans" cxnId="{45045216-0E17-45E8-AD84-916D8A2AE5AC}">
      <dgm:prSet/>
      <dgm:spPr/>
      <dgm:t>
        <a:bodyPr/>
        <a:lstStyle/>
        <a:p>
          <a:pPr rtl="1"/>
          <a:endParaRPr lang="he-IL"/>
        </a:p>
      </dgm:t>
    </dgm:pt>
    <dgm:pt modelId="{50F81806-F0A0-4827-BCA2-DC9C04893EEF}" type="sibTrans" cxnId="{45045216-0E17-45E8-AD84-916D8A2AE5AC}">
      <dgm:prSet/>
      <dgm:spPr/>
      <dgm:t>
        <a:bodyPr/>
        <a:lstStyle/>
        <a:p>
          <a:pPr rtl="1"/>
          <a:endParaRPr lang="he-IL"/>
        </a:p>
      </dgm:t>
    </dgm:pt>
    <dgm:pt modelId="{CFD3BC10-254F-4043-ACC1-402CCF6707C2}">
      <dgm:prSet phldrT="[Text]" custT="1"/>
      <dgm:spPr/>
      <dgm:t>
        <a:bodyPr/>
        <a:lstStyle/>
        <a:p>
          <a:pPr rtl="0"/>
          <a:r>
            <a:rPr lang="en-US" sz="21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Seek a </a:t>
          </a:r>
        </a:p>
        <a:p>
          <a:pPr rtl="0"/>
          <a:r>
            <a:rPr lang="en-US" sz="21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Win-Win agreement </a:t>
          </a:r>
          <a:endParaRPr lang="he-IL" sz="21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gm:t>
    </dgm:pt>
    <dgm:pt modelId="{0D108AE8-1943-4B25-AB5A-AA58611A6118}" type="parTrans" cxnId="{474CAB9F-2991-4265-B645-31CB1ACD30D9}">
      <dgm:prSet/>
      <dgm:spPr/>
      <dgm:t>
        <a:bodyPr/>
        <a:lstStyle/>
        <a:p>
          <a:pPr rtl="1"/>
          <a:endParaRPr lang="he-IL"/>
        </a:p>
      </dgm:t>
    </dgm:pt>
    <dgm:pt modelId="{0EA78883-CAEB-465D-8D69-8FF011640C93}" type="sibTrans" cxnId="{474CAB9F-2991-4265-B645-31CB1ACD30D9}">
      <dgm:prSet/>
      <dgm:spPr/>
      <dgm:t>
        <a:bodyPr/>
        <a:lstStyle/>
        <a:p>
          <a:pPr rtl="1"/>
          <a:endParaRPr lang="he-IL"/>
        </a:p>
      </dgm:t>
    </dgm:pt>
    <dgm:pt modelId="{9268CC8D-58E9-4B8F-BC8F-5B542D174D66}">
      <dgm:prSet phldrT="[Text]"/>
      <dgm:spPr/>
      <dgm:t>
        <a:bodyPr/>
        <a:lstStyle/>
        <a:p>
          <a:pPr rtl="1"/>
          <a:endParaRPr lang="he-IL"/>
        </a:p>
      </dgm:t>
    </dgm:pt>
    <dgm:pt modelId="{61E195BF-9535-4F90-835E-0A580D39689E}" type="parTrans" cxnId="{56ECC97F-A6C8-4535-BB1B-E550BC7566D9}">
      <dgm:prSet/>
      <dgm:spPr/>
      <dgm:t>
        <a:bodyPr/>
        <a:lstStyle/>
        <a:p>
          <a:pPr rtl="1"/>
          <a:endParaRPr lang="he-IL"/>
        </a:p>
      </dgm:t>
    </dgm:pt>
    <dgm:pt modelId="{1DF79F0A-6DCD-43A8-8547-958B59FC9B03}" type="sibTrans" cxnId="{56ECC97F-A6C8-4535-BB1B-E550BC7566D9}">
      <dgm:prSet/>
      <dgm:spPr/>
      <dgm:t>
        <a:bodyPr/>
        <a:lstStyle/>
        <a:p>
          <a:pPr rtl="1"/>
          <a:endParaRPr lang="he-IL"/>
        </a:p>
      </dgm:t>
    </dgm:pt>
    <dgm:pt modelId="{AD45FAE6-CF25-42BE-85E4-E930F47A27EB}" type="pres">
      <dgm:prSet presAssocID="{DFA238EE-B797-48EA-A9CD-E8F17939E5B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44291B4-FFC1-4435-9AC9-0CCE8BF0AC20}" type="pres">
      <dgm:prSet presAssocID="{DFA238EE-B797-48EA-A9CD-E8F17939E5BD}" presName="diamond" presStyleLbl="bgShp" presStyleIdx="0" presStyleCnt="1"/>
      <dgm:spPr/>
    </dgm:pt>
    <dgm:pt modelId="{DB6992B5-EA60-445B-A77B-49EF391B83AC}" type="pres">
      <dgm:prSet presAssocID="{DFA238EE-B797-48EA-A9CD-E8F17939E5B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D9CEC5-ACF7-4015-BA9F-2682D7348CB4}" type="pres">
      <dgm:prSet presAssocID="{DFA238EE-B797-48EA-A9CD-E8F17939E5B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52FEF0-00A3-4159-966F-28F0A9069C3B}" type="pres">
      <dgm:prSet presAssocID="{DFA238EE-B797-48EA-A9CD-E8F17939E5B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0363B98-96F3-4C4B-9BDE-0D6851886C6A}" type="pres">
      <dgm:prSet presAssocID="{DFA238EE-B797-48EA-A9CD-E8F17939E5B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6B0F064-4D48-8A48-8942-A03779CB5C1F}" type="presOf" srcId="{CFD3BC10-254F-4043-ACC1-402CCF6707C2}" destId="{E0363B98-96F3-4C4B-9BDE-0D6851886C6A}" srcOrd="0" destOrd="0" presId="urn:microsoft.com/office/officeart/2005/8/layout/matrix3"/>
    <dgm:cxn modelId="{4EDC693C-6C2F-AA4A-B17B-444C80AE5DBD}" type="presOf" srcId="{DFA238EE-B797-48EA-A9CD-E8F17939E5BD}" destId="{AD45FAE6-CF25-42BE-85E4-E930F47A27EB}" srcOrd="0" destOrd="0" presId="urn:microsoft.com/office/officeart/2005/8/layout/matrix3"/>
    <dgm:cxn modelId="{B4A120AE-9DC0-4900-AD8A-6178C0B4B212}" srcId="{DFA238EE-B797-48EA-A9CD-E8F17939E5BD}" destId="{E1201236-BAEB-4C6E-AA82-51BEDA13A550}" srcOrd="1" destOrd="0" parTransId="{3D4A48D9-37DD-451A-A3BB-973DCC29D7FD}" sibTransId="{B4A5C06A-536C-4AD6-AF5E-7E536530E8D3}"/>
    <dgm:cxn modelId="{474CAB9F-2991-4265-B645-31CB1ACD30D9}" srcId="{DFA238EE-B797-48EA-A9CD-E8F17939E5BD}" destId="{CFD3BC10-254F-4043-ACC1-402CCF6707C2}" srcOrd="3" destOrd="0" parTransId="{0D108AE8-1943-4B25-AB5A-AA58611A6118}" sibTransId="{0EA78883-CAEB-465D-8D69-8FF011640C93}"/>
    <dgm:cxn modelId="{56ECC97F-A6C8-4535-BB1B-E550BC7566D9}" srcId="{DFA238EE-B797-48EA-A9CD-E8F17939E5BD}" destId="{9268CC8D-58E9-4B8F-BC8F-5B542D174D66}" srcOrd="4" destOrd="0" parTransId="{61E195BF-9535-4F90-835E-0A580D39689E}" sibTransId="{1DF79F0A-6DCD-43A8-8547-958B59FC9B03}"/>
    <dgm:cxn modelId="{1DE1BBE3-9AD1-4333-B518-95936C1336CE}" srcId="{DFA238EE-B797-48EA-A9CD-E8F17939E5BD}" destId="{5D8F6F5A-BA58-4685-A4B4-72D43AECEA04}" srcOrd="0" destOrd="0" parTransId="{48BB0C5C-3230-47BC-A50A-FE5988A1FC93}" sibTransId="{55F43A8F-23FA-4BAA-B86C-C735E561309B}"/>
    <dgm:cxn modelId="{45045216-0E17-45E8-AD84-916D8A2AE5AC}" srcId="{DFA238EE-B797-48EA-A9CD-E8F17939E5BD}" destId="{AE43C542-B482-4642-8806-C03FB3C5011F}" srcOrd="2" destOrd="0" parTransId="{C3CFE758-4C60-4C5B-AE22-39EE8FCD8C58}" sibTransId="{50F81806-F0A0-4827-BCA2-DC9C04893EEF}"/>
    <dgm:cxn modelId="{F6175AFF-124B-F844-BCB7-7B77BB03F171}" type="presOf" srcId="{E1201236-BAEB-4C6E-AA82-51BEDA13A550}" destId="{8DD9CEC5-ACF7-4015-BA9F-2682D7348CB4}" srcOrd="0" destOrd="0" presId="urn:microsoft.com/office/officeart/2005/8/layout/matrix3"/>
    <dgm:cxn modelId="{768BA96F-7944-0E43-86D4-895E0C26F477}" type="presOf" srcId="{5D8F6F5A-BA58-4685-A4B4-72D43AECEA04}" destId="{DB6992B5-EA60-445B-A77B-49EF391B83AC}" srcOrd="0" destOrd="0" presId="urn:microsoft.com/office/officeart/2005/8/layout/matrix3"/>
    <dgm:cxn modelId="{E40E0012-92D0-ED42-B08A-85D2A281F6E7}" type="presOf" srcId="{AE43C542-B482-4642-8806-C03FB3C5011F}" destId="{6152FEF0-00A3-4159-966F-28F0A9069C3B}" srcOrd="0" destOrd="0" presId="urn:microsoft.com/office/officeart/2005/8/layout/matrix3"/>
    <dgm:cxn modelId="{BBF4F988-F035-F747-B621-785B6197175D}" type="presParOf" srcId="{AD45FAE6-CF25-42BE-85E4-E930F47A27EB}" destId="{944291B4-FFC1-4435-9AC9-0CCE8BF0AC20}" srcOrd="0" destOrd="0" presId="urn:microsoft.com/office/officeart/2005/8/layout/matrix3"/>
    <dgm:cxn modelId="{D23BD4AD-1CCC-6745-9A34-ED2338736115}" type="presParOf" srcId="{AD45FAE6-CF25-42BE-85E4-E930F47A27EB}" destId="{DB6992B5-EA60-445B-A77B-49EF391B83AC}" srcOrd="1" destOrd="0" presId="urn:microsoft.com/office/officeart/2005/8/layout/matrix3"/>
    <dgm:cxn modelId="{E26412FB-9F2A-664E-B915-739C6E982B28}" type="presParOf" srcId="{AD45FAE6-CF25-42BE-85E4-E930F47A27EB}" destId="{8DD9CEC5-ACF7-4015-BA9F-2682D7348CB4}" srcOrd="2" destOrd="0" presId="urn:microsoft.com/office/officeart/2005/8/layout/matrix3"/>
    <dgm:cxn modelId="{83F9E0FD-4B09-8143-AFA2-CEE2A929F58E}" type="presParOf" srcId="{AD45FAE6-CF25-42BE-85E4-E930F47A27EB}" destId="{6152FEF0-00A3-4159-966F-28F0A9069C3B}" srcOrd="3" destOrd="0" presId="urn:microsoft.com/office/officeart/2005/8/layout/matrix3"/>
    <dgm:cxn modelId="{964A463F-BA89-A64B-AD38-009C7424BA05}" type="presParOf" srcId="{AD45FAE6-CF25-42BE-85E4-E930F47A27EB}" destId="{E0363B98-96F3-4C4B-9BDE-0D6851886C6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291B4-FFC1-4435-9AC9-0CCE8BF0AC20}">
      <dsp:nvSpPr>
        <dsp:cNvPr id="0" name=""/>
        <dsp:cNvSpPr/>
      </dsp:nvSpPr>
      <dsp:spPr>
        <a:xfrm>
          <a:off x="1842294" y="0"/>
          <a:ext cx="4962525" cy="496252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992B5-EA60-445B-A77B-49EF391B83AC}">
      <dsp:nvSpPr>
        <dsp:cNvPr id="0" name=""/>
        <dsp:cNvSpPr/>
      </dsp:nvSpPr>
      <dsp:spPr>
        <a:xfrm>
          <a:off x="2313733" y="471439"/>
          <a:ext cx="1935384" cy="1935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Simple and fast</a:t>
          </a:r>
          <a:endParaRPr lang="he-IL" sz="2200" kern="1200" dirty="0"/>
        </a:p>
      </dsp:txBody>
      <dsp:txXfrm>
        <a:off x="2408211" y="565917"/>
        <a:ext cx="1746428" cy="1746428"/>
      </dsp:txXfrm>
    </dsp:sp>
    <dsp:sp modelId="{8DD9CEC5-ACF7-4015-BA9F-2682D7348CB4}">
      <dsp:nvSpPr>
        <dsp:cNvPr id="0" name=""/>
        <dsp:cNvSpPr/>
      </dsp:nvSpPr>
      <dsp:spPr>
        <a:xfrm>
          <a:off x="4397994" y="471439"/>
          <a:ext cx="1935384" cy="1935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Compromise as time elapses</a:t>
          </a:r>
          <a:endParaRPr lang="he-IL" sz="2200" kern="1200" dirty="0"/>
        </a:p>
      </dsp:txBody>
      <dsp:txXfrm>
        <a:off x="4492472" y="565917"/>
        <a:ext cx="1746428" cy="1746428"/>
      </dsp:txXfrm>
    </dsp:sp>
    <dsp:sp modelId="{6152FEF0-00A3-4159-966F-28F0A9069C3B}">
      <dsp:nvSpPr>
        <dsp:cNvPr id="0" name=""/>
        <dsp:cNvSpPr/>
      </dsp:nvSpPr>
      <dsp:spPr>
        <a:xfrm>
          <a:off x="2313733" y="2555700"/>
          <a:ext cx="1935384" cy="1935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Interrupt modeling attempts by other</a:t>
          </a:r>
          <a:endParaRPr lang="he-IL" sz="2200" kern="1200" dirty="0" smtClean="0"/>
        </a:p>
      </dsp:txBody>
      <dsp:txXfrm>
        <a:off x="2408211" y="2650178"/>
        <a:ext cx="1746428" cy="1746428"/>
      </dsp:txXfrm>
    </dsp:sp>
    <dsp:sp modelId="{E0363B98-96F3-4C4B-9BDE-0D6851886C6A}">
      <dsp:nvSpPr>
        <dsp:cNvPr id="0" name=""/>
        <dsp:cNvSpPr/>
      </dsp:nvSpPr>
      <dsp:spPr>
        <a:xfrm>
          <a:off x="4397994" y="2555700"/>
          <a:ext cx="1935384" cy="1935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Seek a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Win-Win agreement </a:t>
          </a:r>
          <a:endParaRPr lang="he-IL" sz="21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sp:txBody>
      <dsp:txXfrm>
        <a:off x="4492472" y="2650178"/>
        <a:ext cx="1746428" cy="1746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1C7DA-9057-A040-9833-B9415A932131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BBF2E-89EF-B346-B0A2-647535EA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2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8AC16-E686-EF4E-B3DA-DC776575D805}" type="datetimeFigureOut">
              <a:rPr lang="en-US" smtClean="0"/>
              <a:t>11/06/2012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F7FC9-FA5E-F641-A276-E609EB553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4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6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finalist team will now briefly present their strategies.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4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/>
              <a:t>Hello, everyone.</a:t>
            </a:r>
          </a:p>
          <a:p>
            <a:r>
              <a:rPr kumimoji="1" lang="en-US" altLang="ja-JP" sz="1400" dirty="0" smtClean="0"/>
              <a:t>My name is </a:t>
            </a:r>
            <a:r>
              <a:rPr kumimoji="1" lang="en-US" altLang="ja-JP" sz="1400" dirty="0" err="1" smtClean="0"/>
              <a:t>Shouta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Morii</a:t>
            </a:r>
            <a:r>
              <a:rPr kumimoji="1" lang="en-US" altLang="ja-JP" sz="1400" dirty="0" smtClean="0"/>
              <a:t> from Nagoya Institute of Technology.</a:t>
            </a:r>
          </a:p>
          <a:p>
            <a:endParaRPr kumimoji="1" lang="en-US" altLang="ja-JP" sz="1400" dirty="0" smtClean="0"/>
          </a:p>
          <a:p>
            <a:r>
              <a:rPr kumimoji="1" lang="en-US" altLang="ja-JP" sz="1400" dirty="0" smtClean="0"/>
              <a:t>Today,</a:t>
            </a:r>
            <a:r>
              <a:rPr kumimoji="1" lang="en-US" altLang="ja-JP" sz="1400" baseline="0" dirty="0" smtClean="0"/>
              <a:t> </a:t>
            </a:r>
            <a:r>
              <a:rPr kumimoji="1" lang="en-US" altLang="ja-JP" sz="1400" dirty="0" smtClean="0"/>
              <a:t>I’d</a:t>
            </a:r>
            <a:r>
              <a:rPr kumimoji="1" lang="en-US" altLang="ja-JP" sz="1400" baseline="0" dirty="0" smtClean="0"/>
              <a:t> like to talk about our agent strategy. </a:t>
            </a:r>
          </a:p>
          <a:p>
            <a:r>
              <a:rPr kumimoji="1" lang="en-US" altLang="ja-JP" sz="1400" baseline="0" dirty="0" err="1" smtClean="0"/>
              <a:t>AgentMR</a:t>
            </a:r>
            <a:r>
              <a:rPr kumimoji="1" lang="en-US" altLang="ja-JP" sz="1400" baseline="0" dirty="0" smtClean="0"/>
              <a:t> has the following features.</a:t>
            </a:r>
          </a:p>
          <a:p>
            <a:r>
              <a:rPr kumimoji="1" lang="en-US" altLang="ja-JP" sz="1400" baseline="0" dirty="0" smtClean="0"/>
              <a:t>“Concede slowly” and “Make acceptable bids”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14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/>
              <a:t>First, I would like to talk about our concession strategy.</a:t>
            </a:r>
          </a:p>
          <a:p>
            <a:endParaRPr kumimoji="1" lang="en-US" altLang="ja-JP" sz="1400" dirty="0" smtClean="0"/>
          </a:p>
          <a:p>
            <a:r>
              <a:rPr kumimoji="1" lang="en-US" altLang="ja-JP" sz="1400" dirty="0" smtClean="0"/>
              <a:t>We</a:t>
            </a:r>
            <a:r>
              <a:rPr kumimoji="1" lang="en-US" altLang="ja-JP" sz="1400" baseline="0" dirty="0" smtClean="0"/>
              <a:t> concede slowly using sigmoid based function.</a:t>
            </a:r>
          </a:p>
          <a:p>
            <a:r>
              <a:rPr kumimoji="1" lang="en-US" altLang="ja-JP" sz="1400" baseline="0" dirty="0" smtClean="0"/>
              <a:t>MBU is an abbreviation for </a:t>
            </a:r>
            <a:r>
              <a:rPr kumimoji="1" lang="en-US" altLang="ja-JP" sz="1400" baseline="0" dirty="0" err="1" smtClean="0"/>
              <a:t>MinimumBidUtility</a:t>
            </a:r>
            <a:r>
              <a:rPr kumimoji="1" lang="en-US" altLang="ja-JP" sz="1400" baseline="0" dirty="0" smtClean="0"/>
              <a:t>. MBU is threshold value.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dirty="0" smtClean="0"/>
              <a:t>Our</a:t>
            </a:r>
            <a:r>
              <a:rPr kumimoji="1" lang="en-US" altLang="ja-JP" sz="1400" baseline="0" dirty="0" smtClean="0"/>
              <a:t> bid will always have utility greater than the current MBU.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/>
              <a:t>We always make sure that MBU value will not be less than Reservation Value.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/>
              <a:t>The sigmoid function has a desirable property 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/>
              <a:t>Initially it decreases very slowly.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/>
              <a:t>But towards the end of negotiation it decreases at a faster rate to the </a:t>
            </a:r>
            <a:r>
              <a:rPr kumimoji="1" lang="en-US" altLang="ja-JP" sz="1400" baseline="0" dirty="0" err="1" smtClean="0"/>
              <a:t>MaxConcession</a:t>
            </a:r>
            <a:r>
              <a:rPr kumimoji="1" lang="en-US" altLang="ja-JP" sz="1400" baseline="0" dirty="0" smtClean="0"/>
              <a:t> point.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/>
              <a:t>This property enables us to implement our strategy.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/>
              <a:t>/*Which is initially to wait for the opponent in order to see how much it will concede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/>
              <a:t>but towards the end of time concede faster in order to make deal. */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dirty="0" smtClean="0"/>
              <a:t>If there is a discount factor we concede</a:t>
            </a:r>
            <a:r>
              <a:rPr kumimoji="1" lang="en-US" altLang="ja-JP" sz="1400" baseline="0" dirty="0" smtClean="0"/>
              <a:t> faster by adjusting parameters of the sigmoid function.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aseline="0" dirty="0" smtClean="0"/>
          </a:p>
          <a:p>
            <a:r>
              <a:rPr kumimoji="1" lang="en-US" altLang="ja-JP" sz="1400" baseline="0" dirty="0" smtClean="0"/>
              <a:t>The maximum concession is proportional to the difference our maximum utility and opponents maximum utility.</a:t>
            </a:r>
          </a:p>
          <a:p>
            <a:r>
              <a:rPr kumimoji="1" lang="en-US" altLang="ja-JP" sz="1400" baseline="0" dirty="0" smtClean="0"/>
              <a:t>We assume that opponent’s first bid is his maximum bid.</a:t>
            </a:r>
          </a:p>
          <a:p>
            <a:r>
              <a:rPr kumimoji="1" lang="en-US" altLang="ja-JP" sz="1400" baseline="0" dirty="0" smtClean="0"/>
              <a:t>The reason for this is that,</a:t>
            </a:r>
          </a:p>
          <a:p>
            <a:r>
              <a:rPr kumimoji="1" lang="en-US" altLang="ja-JP" sz="1400" baseline="0" dirty="0" smtClean="0"/>
              <a:t>In Win-Win domains we don’t need to concede much to make deal. </a:t>
            </a:r>
          </a:p>
          <a:p>
            <a:r>
              <a:rPr kumimoji="1" lang="en-US" altLang="ja-JP" sz="1400" baseline="0" dirty="0" smtClean="0"/>
              <a:t>In fact we need to be careful not to concede too much and get lower utility than the opponent.</a:t>
            </a:r>
          </a:p>
          <a:p>
            <a:r>
              <a:rPr kumimoji="1" lang="en-US" altLang="ja-JP" sz="1400" baseline="0" dirty="0" smtClean="0"/>
              <a:t>But in Win-Lose domains we need to concede more in order to make deal.</a:t>
            </a:r>
          </a:p>
          <a:p>
            <a:endParaRPr kumimoji="1" lang="en-US" altLang="ja-JP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/>
              <a:t>When </a:t>
            </a:r>
            <a:r>
              <a:rPr kumimoji="1" lang="en-US" altLang="ja-JP" sz="1400" baseline="0" dirty="0" err="1" smtClean="0"/>
              <a:t>MAXConcession</a:t>
            </a:r>
            <a:r>
              <a:rPr kumimoji="1" lang="en-US" altLang="ja-JP" sz="1400" baseline="0" dirty="0" smtClean="0"/>
              <a:t> becomes greater than 0.3 we use the value 0.3 instead. </a:t>
            </a:r>
          </a:p>
          <a:p>
            <a:r>
              <a:rPr kumimoji="1" lang="en-US" altLang="ja-JP" sz="1400" baseline="0" dirty="0" smtClean="0"/>
              <a:t>This corresponds to a utility value of 0.7 for us.</a:t>
            </a:r>
          </a:p>
          <a:p>
            <a:r>
              <a:rPr kumimoji="1" lang="en-US" altLang="ja-JP" sz="1400" baseline="0" dirty="0" smtClean="0"/>
              <a:t>That is in the worst case we make deals which have utility of 0.7 for us.</a:t>
            </a:r>
          </a:p>
          <a:p>
            <a:r>
              <a:rPr kumimoji="1" lang="en-US" altLang="ja-JP" sz="1400" baseline="0" dirty="0" smtClean="0"/>
              <a:t>We expect that on average this utility will be greater what our opponent gets.</a:t>
            </a:r>
          </a:p>
          <a:p>
            <a:r>
              <a:rPr kumimoji="1" lang="en-US" altLang="ja-JP" sz="1400" baseline="0" dirty="0" smtClean="0"/>
              <a:t>Hence we expect overall to get high score in the competition.</a:t>
            </a:r>
          </a:p>
          <a:p>
            <a:endParaRPr kumimoji="1" lang="en-US" altLang="ja-JP" sz="14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09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/>
              <a:t>Second, I'll focus on the method of generating bid.</a:t>
            </a:r>
          </a:p>
          <a:p>
            <a:endParaRPr kumimoji="1" lang="en-US" altLang="ja-JP" sz="1400" dirty="0" smtClean="0"/>
          </a:p>
          <a:p>
            <a:r>
              <a:rPr kumimoji="1" lang="en-US" altLang="ja-JP" sz="1400" baseline="0" dirty="0" smtClean="0"/>
              <a:t>To increase the chance of getting agreement , we want to choose the bid which has also high utility for the opponent.</a:t>
            </a:r>
          </a:p>
          <a:p>
            <a:r>
              <a:rPr kumimoji="1" lang="en-US" altLang="ja-JP" sz="1400" baseline="0" dirty="0" smtClean="0"/>
              <a:t>We use the heuristic that bids similar to opponent bid have high utility for the opponent (and hence are more acceptable).</a:t>
            </a:r>
          </a:p>
          <a:p>
            <a:endParaRPr kumimoji="1" lang="en-US" altLang="ja-JP" sz="1400" baseline="0" dirty="0" smtClean="0"/>
          </a:p>
          <a:p>
            <a:r>
              <a:rPr kumimoji="1" lang="en-US" altLang="ja-JP" sz="1400" baseline="0" dirty="0" smtClean="0"/>
              <a:t>We generate this similar bids by starting with the opponent bid changing one issue value at a time.</a:t>
            </a:r>
          </a:p>
          <a:p>
            <a:r>
              <a:rPr kumimoji="1" lang="en-US" altLang="ja-JP" sz="1400" baseline="0" dirty="0" smtClean="0"/>
              <a:t>From these we choose the one with maximum utility.</a:t>
            </a:r>
          </a:p>
          <a:p>
            <a:endParaRPr kumimoji="1" lang="en-US" altLang="ja-JP" sz="1400" baseline="0" dirty="0" smtClean="0"/>
          </a:p>
          <a:p>
            <a:r>
              <a:rPr kumimoji="1" lang="en-US" altLang="ja-JP" sz="1400" baseline="0" dirty="0" smtClean="0"/>
              <a:t>In the figure a similar bid is generated by changing the value of one issue. </a:t>
            </a:r>
          </a:p>
          <a:p>
            <a:r>
              <a:rPr kumimoji="1" lang="en-US" altLang="ja-JP" sz="1400" baseline="0" dirty="0" smtClean="0"/>
              <a:t>The value for memory was changed from 2GB to 4GB.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baseline="0" dirty="0" smtClean="0"/>
              <a:t>---- Anime ---</a:t>
            </a:r>
          </a:p>
          <a:p>
            <a:r>
              <a:rPr kumimoji="1" lang="en-US" altLang="ja-JP" sz="1400" baseline="0" dirty="0" smtClean="0"/>
              <a:t>For example in this scenario our agent has two bids Bid 1 and Bid 2 which have utility greater than MBU.  </a:t>
            </a:r>
          </a:p>
          <a:p>
            <a:r>
              <a:rPr kumimoji="1" lang="en-US" altLang="ja-JP" sz="1400" baseline="0" dirty="0" smtClean="0"/>
              <a:t>The circle region represents  location of bids which are close to </a:t>
            </a:r>
            <a:r>
              <a:rPr kumimoji="1" lang="en-US" altLang="ja-JP" sz="1400" baseline="0" dirty="0" err="1" smtClean="0"/>
              <a:t>AgentX’s</a:t>
            </a:r>
            <a:r>
              <a:rPr kumimoji="1" lang="en-US" altLang="ja-JP" sz="1400" baseline="0" dirty="0" smtClean="0"/>
              <a:t> recent bid.</a:t>
            </a:r>
          </a:p>
          <a:p>
            <a:r>
              <a:rPr kumimoji="1" lang="en-US" altLang="ja-JP" sz="1400" baseline="0" dirty="0" smtClean="0"/>
              <a:t>Since Bid 2 is in these region we choose to offer it to </a:t>
            </a:r>
            <a:r>
              <a:rPr kumimoji="1" lang="en-US" altLang="ja-JP" sz="1400" baseline="0" dirty="0" err="1" smtClean="0"/>
              <a:t>AgentX</a:t>
            </a:r>
            <a:r>
              <a:rPr kumimoji="1" lang="en-US" altLang="ja-JP" sz="1400" baseline="0" dirty="0" smtClean="0"/>
              <a:t>. </a:t>
            </a:r>
          </a:p>
          <a:p>
            <a:r>
              <a:rPr kumimoji="1" lang="en-US" altLang="ja-JP" sz="1400" baseline="0" dirty="0" smtClean="0"/>
              <a:t>it would be easy to obtain an agreement.    </a:t>
            </a:r>
          </a:p>
          <a:p>
            <a:endParaRPr kumimoji="1" lang="en-US" altLang="ja-JP" sz="1400" dirty="0" smtClean="0"/>
          </a:p>
          <a:p>
            <a:r>
              <a:rPr kumimoji="1" lang="en-US" altLang="ja-JP" sz="1400" dirty="0" smtClean="0"/>
              <a:t>To conclude, generally</a:t>
            </a:r>
            <a:r>
              <a:rPr kumimoji="1" lang="en-US" altLang="ja-JP" sz="1400" baseline="0" dirty="0" smtClean="0"/>
              <a:t> our strategy is to concede slowly and make bids which are acceptable.</a:t>
            </a:r>
            <a:endParaRPr kumimoji="1" lang="en-US" altLang="ja-JP" sz="14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i="0" dirty="0" smtClean="0"/>
              <a:t>Thank you very much for your attention.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i="0" dirty="0" smtClean="0"/>
              <a:t>-----------------------------------------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i="0" dirty="0" smtClean="0"/>
              <a:t>Thank you for asking a </a:t>
            </a:r>
            <a:r>
              <a:rPr lang="en-US" altLang="ja-JP" sz="1400" i="0" dirty="0" err="1" smtClean="0"/>
              <a:t>quedtion</a:t>
            </a:r>
            <a:r>
              <a:rPr lang="en-US" altLang="ja-JP" sz="1400" i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i="0" dirty="0" smtClean="0"/>
              <a:t>That is a good point.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i="0" dirty="0" smtClean="0"/>
              <a:t>Can you please your question more slowly?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i="0" dirty="0" smtClean="0"/>
              <a:t>Are you asking about ***?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i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8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1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7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16.04.2009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00F5C3-6FD7-4337-8B19-F1C96F1478B0}" type="slidenum">
              <a:rPr lang="en-US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Autor / Thema der Präsentation</a:t>
            </a:r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34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6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66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3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6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6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37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8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Aim is to </a:t>
            </a:r>
            <a:r>
              <a:rPr lang="en-US" dirty="0" err="1" smtClean="0"/>
              <a:t>maximise</a:t>
            </a:r>
            <a:r>
              <a:rPr lang="en-US" dirty="0" smtClean="0"/>
              <a:t> </a:t>
            </a:r>
            <a:r>
              <a:rPr lang="en-GB" sz="1200" dirty="0" smtClean="0">
                <a:latin typeface="Georgia" charset="0"/>
                <a:ea typeface="ＭＳ Ｐゴシック" charset="0"/>
                <a:cs typeface="ＭＳ Ｐゴシック" charset="0"/>
              </a:rPr>
              <a:t>the expected discounted utility of our offer.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82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5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48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32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05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97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49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1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28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01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07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Latin 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2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Latin 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2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41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95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5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4 agents achieved very similar utilities.  Only 0.01 difference between top 4.</a:t>
            </a:r>
          </a:p>
          <a:p>
            <a:endParaRPr lang="en-US" dirty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ranked are so close that the difference is not statistically significant</a:t>
            </a:r>
          </a:p>
          <a:p>
            <a:r>
              <a:rPr lang="en-US" dirty="0"/>
              <a:t>	</a:t>
            </a:r>
            <a:r>
              <a:rPr lang="en-US" dirty="0" smtClean="0"/>
              <a:t>as shown by t-test.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506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926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81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6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5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Welch’s T-test designed for comparing two samples where the variances differ.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5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7FC9-FA5E-F641-A276-E609EB5534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5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7826"/>
            <a:ext cx="7772400" cy="254012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1615"/>
            <a:ext cx="6400800" cy="6422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A99-7EC9-0646-A913-1C198B339615}" type="datetime1">
              <a:rPr lang="en-GB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13" y="324883"/>
            <a:ext cx="2148590" cy="21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9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3136-528E-3F42-94AD-A7448E3E55E5}" type="datetime1">
              <a:rPr lang="en-GB" smtClean="0"/>
              <a:t>11/06/2012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E65C-A7D6-BE42-8C0D-C98BDD6E7235}" type="datetime1">
              <a:rPr lang="en-GB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4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7410-A47C-094A-9C88-EE2E679E0A5E}" type="datetime1">
              <a:rPr lang="en-GB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5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12216"/>
            <a:ext cx="7772400" cy="1088234"/>
          </a:xfrm>
        </p:spPr>
        <p:txBody>
          <a:bodyPr/>
          <a:lstStyle/>
          <a:p>
            <a:r>
              <a:rPr lang="en-GB" dirty="0" smtClean="0"/>
              <a:t>Click to edit Agent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6497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University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883-88A1-A844-BFFD-DF9F034842BA}" type="datetime1">
              <a:rPr lang="en-GB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4738019"/>
            <a:ext cx="6400800" cy="120755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Participant names</a:t>
            </a:r>
          </a:p>
        </p:txBody>
      </p:sp>
      <p:pic>
        <p:nvPicPr>
          <p:cNvPr id="13" name="Picture 12" descr="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13" y="324883"/>
            <a:ext cx="2148590" cy="21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1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895E-39D3-DF4C-BFE5-583955466FF9}" type="datetime1">
              <a:rPr lang="en-GB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8" y="189635"/>
            <a:ext cx="1228003" cy="12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8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2606-EB6D-E144-B990-AF00DEF59463}" type="datetime1">
              <a:rPr lang="en-GB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C328-7B3F-994A-A5C0-56940C6D0B45}" type="datetime1">
              <a:rPr lang="en-GB" smtClean="0"/>
              <a:t>11/06/2012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8" y="189635"/>
            <a:ext cx="1228003" cy="12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9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9BAA-3DEF-EE43-8041-6DC84BF71545}" type="datetime1">
              <a:rPr lang="en-GB" smtClean="0"/>
              <a:t>11/06/2012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8" y="189635"/>
            <a:ext cx="1228003" cy="12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EC2D-44C0-3944-8818-23966AD5AD13}" type="datetime1">
              <a:rPr lang="en-GB" smtClean="0"/>
              <a:t>11/06/2012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8" y="189635"/>
            <a:ext cx="1228003" cy="12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2FE8-811D-6F47-B2F9-B880A0EAE4E7}" type="datetime1">
              <a:rPr lang="en-GB" smtClean="0"/>
              <a:t>11/06/2012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C39-E442-5F4A-AC88-2A4B83E6F4B7}" type="datetime1">
              <a:rPr lang="en-GB" smtClean="0"/>
              <a:t>11/06/2012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7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06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62377"/>
            <a:ext cx="1775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0F65F-42B3-6747-934D-B21371A97390}" type="datetime1">
              <a:rPr lang="en-GB" smtClean="0"/>
              <a:t>11/06/2012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4211" y="6362377"/>
            <a:ext cx="4228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74" y="6356350"/>
            <a:ext cx="1890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C123-D872-5949-AA10-BD4F798E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1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8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BercovitchMaya@gmail.com" TargetMode="External"/><Relationship Id="rId3" Type="http://schemas.openxmlformats.org/officeDocument/2006/relationships/hyperlink" Target="mailto:Rada.fishel@gmail.co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8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4.emf"/><Relationship Id="rId8" Type="http://schemas.openxmlformats.org/officeDocument/2006/relationships/image" Target="../media/image23.emf"/><Relationship Id="rId9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4.emf"/><Relationship Id="rId8" Type="http://schemas.openxmlformats.org/officeDocument/2006/relationships/image" Target="../media/image26.emf"/><Relationship Id="rId9" Type="http://schemas.openxmlformats.org/officeDocument/2006/relationships/image" Target="../media/image23.emf"/><Relationship Id="rId10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4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3.emf"/><Relationship Id="rId11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4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3.emf"/><Relationship Id="rId11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wmf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wmf"/><Relationship Id="rId3" Type="http://schemas.openxmlformats.org/officeDocument/2006/relationships/image" Target="../media/image30.png"/><Relationship Id="rId4" Type="http://schemas.openxmlformats.org/officeDocument/2006/relationships/image" Target="../media/image31.wmf"/><Relationship Id="rId5" Type="http://schemas.openxmlformats.org/officeDocument/2006/relationships/image" Target="../media/image32.png"/><Relationship Id="rId6" Type="http://schemas.openxmlformats.org/officeDocument/2006/relationships/image" Target="../media/image33.wmf"/><Relationship Id="rId7" Type="http://schemas.openxmlformats.org/officeDocument/2006/relationships/image" Target="../media/image34.wmf"/><Relationship Id="rId8" Type="http://schemas.openxmlformats.org/officeDocument/2006/relationships/image" Target="../media/image35.wmf"/><Relationship Id="rId9" Type="http://schemas.openxmlformats.org/officeDocument/2006/relationships/image" Target="../media/image36.wmf"/><Relationship Id="rId10" Type="http://schemas.openxmlformats.org/officeDocument/2006/relationships/image" Target="../media/image3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chart" Target="../charts/char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Third</a:t>
            </a:r>
            <a:br>
              <a:rPr lang="en-US" dirty="0" smtClean="0"/>
            </a:br>
            <a:r>
              <a:rPr lang="en-US" dirty="0" smtClean="0"/>
              <a:t>Automated Negotiating</a:t>
            </a:r>
            <a:br>
              <a:rPr lang="en-US" dirty="0" smtClean="0"/>
            </a:br>
            <a:r>
              <a:rPr lang="en-US" dirty="0" smtClean="0"/>
              <a:t>Agent 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July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9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Qualifying Round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664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Negotiations carried out for every combination of:</a:t>
            </a:r>
          </a:p>
          <a:p>
            <a:pPr lvl="1"/>
            <a:r>
              <a:rPr lang="en-US" dirty="0" smtClean="0"/>
              <a:t>17 Agents</a:t>
            </a:r>
          </a:p>
          <a:p>
            <a:pPr lvl="1"/>
            <a:r>
              <a:rPr lang="en-US" dirty="0" smtClean="0"/>
              <a:t>17 Opponents</a:t>
            </a:r>
          </a:p>
          <a:p>
            <a:pPr lvl="1"/>
            <a:r>
              <a:rPr lang="en-US" dirty="0" smtClean="0"/>
              <a:t>18 Domains</a:t>
            </a:r>
          </a:p>
          <a:p>
            <a:pPr lvl="2"/>
            <a:r>
              <a:rPr lang="en-US" dirty="0" smtClean="0"/>
              <a:t>(17 submitted this year, plus </a:t>
            </a:r>
            <a:r>
              <a:rPr lang="en-US" i="1" dirty="0" smtClean="0"/>
              <a:t>Travel</a:t>
            </a:r>
            <a:r>
              <a:rPr lang="en-US" dirty="0" smtClean="0"/>
              <a:t> from 2010)</a:t>
            </a:r>
          </a:p>
          <a:p>
            <a:r>
              <a:rPr lang="en-US" dirty="0" smtClean="0"/>
              <a:t>Each repeated 10 times to establish statistical significance.</a:t>
            </a:r>
          </a:p>
          <a:p>
            <a:r>
              <a:rPr lang="en-US" dirty="0" smtClean="0"/>
              <a:t>Total of 52020 negotiations.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Round -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Welch’s T-test for statistical significance</a:t>
            </a:r>
          </a:p>
          <a:p>
            <a:pPr lvl="1"/>
            <a:r>
              <a:rPr lang="en-US" dirty="0" smtClean="0"/>
              <a:t>Extension of Student’s T-test</a:t>
            </a:r>
          </a:p>
          <a:p>
            <a:r>
              <a:rPr lang="en-US" dirty="0" smtClean="0"/>
              <a:t>All </a:t>
            </a:r>
            <a:r>
              <a:rPr lang="en-US" i="1" dirty="0" err="1" smtClean="0"/>
              <a:t>i</a:t>
            </a:r>
            <a:r>
              <a:rPr lang="en-US" i="1" dirty="0" smtClean="0"/>
              <a:t>, j</a:t>
            </a:r>
            <a:r>
              <a:rPr lang="en-US" dirty="0" smtClean="0"/>
              <a:t> in </a:t>
            </a:r>
            <a:r>
              <a:rPr lang="en-US" i="1" dirty="0" smtClean="0"/>
              <a:t>A</a:t>
            </a:r>
            <a:r>
              <a:rPr lang="en-US" dirty="0" smtClean="0"/>
              <a:t>, compute </a:t>
            </a:r>
            <a:r>
              <a:rPr lang="en-US" i="1" dirty="0" smtClean="0"/>
              <a:t>w(</a:t>
            </a:r>
            <a:r>
              <a:rPr lang="en-US" i="1" dirty="0" err="1" smtClean="0"/>
              <a:t>μ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μ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, 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Determine lower bound on rank by calculating how many opponents beat the agent.</a:t>
            </a:r>
          </a:p>
          <a:p>
            <a:r>
              <a:rPr lang="en-US" dirty="0" smtClean="0"/>
              <a:t>Determine upper bound on rank by calculating how many opponents the agent beats.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0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Round - Rankings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969874"/>
              </p:ext>
            </p:extLst>
          </p:nvPr>
        </p:nvGraphicFramePr>
        <p:xfrm>
          <a:off x="457200" y="1600200"/>
          <a:ext cx="8229600" cy="47621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24000"/>
                <a:gridCol w="3175000"/>
                <a:gridCol w="1828800"/>
                <a:gridCol w="1701800"/>
              </a:tblGrid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Agent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Mean Score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Variance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1-2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CUHKAgent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0.597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0.000058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1-2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OMACagent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0.590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0.000106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3-5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TheNegotiator</a:t>
                      </a:r>
                      <a:r>
                        <a:rPr lang="en-US" sz="1400" u="none" strike="noStrike" dirty="0">
                          <a:effectLst/>
                        </a:rPr>
                        <a:t> Reloaded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0.572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0.000073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3-7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BRAMAgent2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0.568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0.000045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3-7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Meta-Agent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0.565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0.000104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4-7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IAMhaggler2012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0.564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0.000029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4-8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AgentMR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0.563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0.000136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7-9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IAMcrazyHaggler2012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0.556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0.000016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8-10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AgentLG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0.550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0.000090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9-11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AgentLinear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0.547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0.000071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10-11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Rumba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0.542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0.000064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Dread Pirate Roberts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0.521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0.000068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13-14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0.469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0.000034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13-14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0.465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0.000071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15-16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AgentNS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0.455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0.000063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15-16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AgentMZ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0.447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0.000064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AgentYTY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0.394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0.000018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Round - Rankings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366533"/>
              </p:ext>
            </p:extLst>
          </p:nvPr>
        </p:nvGraphicFramePr>
        <p:xfrm>
          <a:off x="457200" y="1600200"/>
          <a:ext cx="8229600" cy="47621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24000"/>
                <a:gridCol w="3175000"/>
                <a:gridCol w="1828800"/>
                <a:gridCol w="1701800"/>
              </a:tblGrid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Agent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Mean Score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Variance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1-2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CUHKAgent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0.597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0.000058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1-2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OMACagent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0.590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0.000106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3-5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TheNegotiator</a:t>
                      </a:r>
                      <a:r>
                        <a:rPr lang="en-US" sz="1400" b="1" u="none" strike="noStrike" dirty="0">
                          <a:effectLst/>
                        </a:rPr>
                        <a:t> Reloaded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0.572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0.000073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3-7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BRAMAgent2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0.568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0.000045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3-7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Meta-Agent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0.565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0.000104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4-7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IAMhaggler2012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0.564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0.000029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4-8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AgentMR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0.563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0.000136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7-9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IAMcrazyHaggler2012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0.556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0.000016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8-10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AgentLG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0.550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0.000090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9-11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AgentLinear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0.547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0.000071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10-11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Rumba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0.542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0.000064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Dread Pirate Roberts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0.521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0.000068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13-14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0.469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0.000034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13-14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0.465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0.000071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15-16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AgentNS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0.455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0.000063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15-16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AgentMZ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0.447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0.000064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AgentYTY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0.394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0.000018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Round - Rankings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324784"/>
              </p:ext>
            </p:extLst>
          </p:nvPr>
        </p:nvGraphicFramePr>
        <p:xfrm>
          <a:off x="457200" y="1600200"/>
          <a:ext cx="8229600" cy="47621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24000"/>
                <a:gridCol w="3175000"/>
                <a:gridCol w="1828800"/>
                <a:gridCol w="1701800"/>
              </a:tblGrid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Agent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Mean Score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Variance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1-2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CUHKAgent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0.597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0.000058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1-2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OMACagent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0.590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0.000106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3-5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TheNegotiator</a:t>
                      </a:r>
                      <a:r>
                        <a:rPr lang="en-US" sz="1400" b="1" u="none" strike="noStrike" dirty="0">
                          <a:effectLst/>
                        </a:rPr>
                        <a:t> Reloaded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0.572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0.000073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3-7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BRAMAgent2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0.568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0.000045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3-7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Meta-Agent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0.565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0.000104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4-7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IAMhaggler2012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0.564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0.000029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4-8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AgentMR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0.563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0.000136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7-9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IAMcrazyHaggler2012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0.556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0.000016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8-10</a:t>
                      </a:r>
                      <a:endParaRPr lang="en-US" sz="1400" b="1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AgentLG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0.550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0.000090</a:t>
                      </a:r>
                      <a:endParaRPr lang="en-US" sz="1400" b="1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91"/>
                    </a:solidFill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9-11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AgentLinear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0.547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0.000071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10-11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Rumba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0.542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0.000064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Dread Pirate Roberts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0.521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0.000068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13-14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0.469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0.000034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13-14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0.465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0.000071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15-16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AgentNS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0.455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0.000063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15-16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AgentMZ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0.447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0.000064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AgentYTY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0.394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0.000018</a:t>
                      </a:r>
                      <a:endParaRPr lang="en-US" sz="1400" b="0" i="0" u="none" strike="noStrike" dirty="0">
                        <a:solidFill>
                          <a:srgbClr val="3D5A6B"/>
                        </a:solidFill>
                        <a:effectLst/>
                        <a:latin typeface="Georgi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7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87" y="1877434"/>
            <a:ext cx="5035470" cy="2877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3533" y="1786970"/>
            <a:ext cx="5190211" cy="304863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Round - Rankings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26" y="2282981"/>
            <a:ext cx="7957563" cy="33593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3533" y="1808542"/>
            <a:ext cx="8448013" cy="38337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43200" y="1417638"/>
            <a:ext cx="322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http://anac2012.ecs.soton.ac.uk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11" y="2684237"/>
            <a:ext cx="4849007" cy="34611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3533" y="1808541"/>
            <a:ext cx="8448013" cy="440753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354" y="3094337"/>
            <a:ext cx="5259427" cy="24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3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Round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4472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Agent Presentations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04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AgentLG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49745"/>
          </a:xfrm>
        </p:spPr>
        <p:txBody>
          <a:bodyPr/>
          <a:lstStyle/>
          <a:p>
            <a:r>
              <a:rPr lang="en-US" dirty="0" smtClean="0"/>
              <a:t>Bar-</a:t>
            </a:r>
            <a:r>
              <a:rPr lang="en-US" dirty="0" err="1" smtClean="0"/>
              <a:t>Ilan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Luba</a:t>
            </a:r>
            <a:r>
              <a:rPr lang="en-US" dirty="0" smtClean="0"/>
              <a:t> </a:t>
            </a:r>
            <a:r>
              <a:rPr lang="en-US" dirty="0" err="1" smtClean="0"/>
              <a:t>Golosman</a:t>
            </a:r>
            <a:endParaRPr lang="en-US" dirty="0" smtClean="0"/>
          </a:p>
          <a:p>
            <a:r>
              <a:rPr lang="en-US" sz="2000" dirty="0" smtClean="0"/>
              <a:t>(presented by </a:t>
            </a:r>
            <a:r>
              <a:rPr lang="en-US" sz="2000" b="1" dirty="0" err="1"/>
              <a:t>Assaf</a:t>
            </a:r>
            <a:r>
              <a:rPr lang="en-US" sz="2000" b="1" dirty="0"/>
              <a:t> </a:t>
            </a:r>
            <a:r>
              <a:rPr lang="en-US" sz="2000" b="1" dirty="0" err="1" smtClean="0"/>
              <a:t>Frieder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pic>
        <p:nvPicPr>
          <p:cNvPr id="7" name="Picture 2" descr="C:\oldcomputer\asaf\university\prorod\Bar-Ilan-Univ-Logo2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oldcomputer\asaf\university\prorod\Bar-Ilan-Univ-Logo2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7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Started in 2010, as a joint project of the universities of Delft (group of Prof. </a:t>
            </a:r>
            <a:r>
              <a:rPr lang="en-US" sz="2600" dirty="0" err="1" smtClean="0"/>
              <a:t>Catholijn</a:t>
            </a:r>
            <a:r>
              <a:rPr lang="en-US" sz="2600" dirty="0" smtClean="0"/>
              <a:t> </a:t>
            </a:r>
            <a:r>
              <a:rPr lang="en-US" sz="2600" dirty="0" err="1" smtClean="0"/>
              <a:t>Jonker</a:t>
            </a:r>
            <a:r>
              <a:rPr lang="en-US" sz="2600" dirty="0" smtClean="0"/>
              <a:t>, Dr. </a:t>
            </a:r>
            <a:r>
              <a:rPr lang="en-US" sz="2600" dirty="0" err="1" smtClean="0"/>
              <a:t>Koen</a:t>
            </a:r>
            <a:r>
              <a:rPr lang="en-US" sz="2600" dirty="0" smtClean="0"/>
              <a:t> </a:t>
            </a:r>
            <a:r>
              <a:rPr lang="en-US" sz="2600" dirty="0" err="1" smtClean="0"/>
              <a:t>Hindriks</a:t>
            </a:r>
            <a:r>
              <a:rPr lang="en-US" sz="2600" dirty="0" smtClean="0"/>
              <a:t>, Dr. </a:t>
            </a:r>
            <a:r>
              <a:rPr lang="en-US" sz="2600" dirty="0" err="1" smtClean="0"/>
              <a:t>Dmytro</a:t>
            </a:r>
            <a:r>
              <a:rPr lang="en-US" sz="2600" dirty="0" smtClean="0"/>
              <a:t> </a:t>
            </a:r>
            <a:r>
              <a:rPr lang="en-US" sz="2600" dirty="0" err="1" smtClean="0"/>
              <a:t>Tykhonov</a:t>
            </a:r>
            <a:r>
              <a:rPr lang="en-US" sz="2600" dirty="0" smtClean="0"/>
              <a:t>, Tim </a:t>
            </a:r>
            <a:r>
              <a:rPr lang="en-US" sz="2600" dirty="0" err="1" smtClean="0"/>
              <a:t>Baarslag</a:t>
            </a:r>
            <a:r>
              <a:rPr lang="en-US" sz="2600" dirty="0" smtClean="0"/>
              <a:t>) and Bar-</a:t>
            </a:r>
            <a:r>
              <a:rPr lang="en-US" sz="2600" dirty="0" err="1" smtClean="0"/>
              <a:t>Ilan</a:t>
            </a:r>
            <a:r>
              <a:rPr lang="en-US" sz="2600" dirty="0" smtClean="0"/>
              <a:t> (Prof. </a:t>
            </a:r>
            <a:r>
              <a:rPr lang="en-US" sz="2600" dirty="0" err="1" smtClean="0"/>
              <a:t>Sarit</a:t>
            </a:r>
            <a:r>
              <a:rPr lang="en-US" sz="2600" dirty="0" smtClean="0"/>
              <a:t> Kraus, Dr. </a:t>
            </a:r>
            <a:r>
              <a:rPr lang="en-US" sz="2600" dirty="0" err="1" smtClean="0"/>
              <a:t>Raz</a:t>
            </a:r>
            <a:r>
              <a:rPr lang="en-US" sz="2600" dirty="0" smtClean="0"/>
              <a:t> Lin)</a:t>
            </a:r>
          </a:p>
          <a:p>
            <a:r>
              <a:rPr lang="en-US" sz="2600" dirty="0" smtClean="0"/>
              <a:t>In 2011, </a:t>
            </a:r>
            <a:r>
              <a:rPr lang="en-US" sz="2600" dirty="0" err="1" smtClean="0"/>
              <a:t>organised</a:t>
            </a:r>
            <a:r>
              <a:rPr lang="en-US" sz="2600" dirty="0" smtClean="0"/>
              <a:t> by Nagoya Institute of Technology (Prof. Takayuki Ito, Dr. </a:t>
            </a:r>
            <a:r>
              <a:rPr lang="en-US" sz="2600" dirty="0" err="1" smtClean="0"/>
              <a:t>Katsuhide</a:t>
            </a:r>
            <a:r>
              <a:rPr lang="en-US" sz="2600" dirty="0" smtClean="0"/>
              <a:t> Fujita)</a:t>
            </a:r>
          </a:p>
          <a:p>
            <a:r>
              <a:rPr lang="en-US" sz="2600" dirty="0" smtClean="0"/>
              <a:t>In 2012, </a:t>
            </a:r>
            <a:r>
              <a:rPr lang="en-US" sz="2600" dirty="0" err="1" smtClean="0"/>
              <a:t>organised</a:t>
            </a:r>
            <a:r>
              <a:rPr lang="en-US" sz="2600" dirty="0" smtClean="0"/>
              <a:t> by University of Southampton (Colin Williams, Dr. </a:t>
            </a:r>
            <a:r>
              <a:rPr lang="en-US" sz="2600" dirty="0" err="1" smtClean="0"/>
              <a:t>Valentin</a:t>
            </a:r>
            <a:r>
              <a:rPr lang="en-US" sz="2600" dirty="0" smtClean="0"/>
              <a:t> </a:t>
            </a:r>
            <a:r>
              <a:rPr lang="en-US" sz="2600" dirty="0" err="1" smtClean="0"/>
              <a:t>Robu</a:t>
            </a:r>
            <a:r>
              <a:rPr lang="en-US" sz="2600" dirty="0" smtClean="0"/>
              <a:t>, Dr. </a:t>
            </a:r>
            <a:r>
              <a:rPr lang="en-US" sz="2600" dirty="0" err="1" smtClean="0"/>
              <a:t>Enrico</a:t>
            </a:r>
            <a:r>
              <a:rPr lang="en-US" sz="2600" dirty="0" smtClean="0"/>
              <a:t> </a:t>
            </a:r>
            <a:r>
              <a:rPr lang="en-US" sz="2600" dirty="0" err="1" smtClean="0"/>
              <a:t>Gerding</a:t>
            </a:r>
            <a:r>
              <a:rPr lang="en-US" sz="2600" dirty="0" smtClean="0"/>
              <a:t>, Prof. Nick Jennings)</a:t>
            </a:r>
          </a:p>
          <a:p>
            <a:endParaRPr lang="en-US" sz="2600" dirty="0" smtClean="0"/>
          </a:p>
          <a:p>
            <a:r>
              <a:rPr lang="en-US" sz="2600" dirty="0" smtClean="0">
                <a:solidFill>
                  <a:schemeClr val="tx2"/>
                </a:solidFill>
              </a:rPr>
              <a:t>Aim:</a:t>
            </a:r>
            <a:r>
              <a:rPr lang="en-US" sz="2600" dirty="0" smtClean="0"/>
              <a:t> to provide a platform to compare and benchmark different state-of the-art heuristics developed for automated, bilateral negotiation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First Stage</a:t>
            </a:r>
          </a:p>
        </p:txBody>
      </p:sp>
      <p:sp>
        <p:nvSpPr>
          <p:cNvPr id="17410" name="Content Placeholder 6"/>
          <p:cNvSpPr>
            <a:spLocks noGrp="1"/>
          </p:cNvSpPr>
          <p:nvPr>
            <p:ph idx="1"/>
          </p:nvPr>
        </p:nvSpPr>
        <p:spPr>
          <a:xfrm>
            <a:off x="457200" y="1784350"/>
            <a:ext cx="8229600" cy="45783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sz="3000" b="1" dirty="0">
                <a:latin typeface="Georgia" charset="0"/>
                <a:cs typeface="Arial Unicode MS" charset="0"/>
              </a:rPr>
              <a:t>0.0 - 0.6 of the total time</a:t>
            </a:r>
            <a:r>
              <a:rPr lang="en-US" sz="2800" b="1" dirty="0">
                <a:latin typeface="Georgia" charset="0"/>
                <a:cs typeface="Arial Unicode MS" charset="0"/>
              </a:rPr>
              <a:t> 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dirty="0">
                <a:latin typeface="Georgia" charset="0"/>
              </a:rPr>
              <a:t>Bids are offered in order of agent</a:t>
            </a:r>
            <a:r>
              <a:rPr lang="ja-JP" altLang="en-US" dirty="0">
                <a:latin typeface="Georgia" charset="0"/>
              </a:rPr>
              <a:t>’</a:t>
            </a:r>
            <a:r>
              <a:rPr lang="en-US" dirty="0">
                <a:latin typeface="Georgia" charset="0"/>
              </a:rPr>
              <a:t>s utility until the lower bound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dirty="0">
                <a:latin typeface="Georgia" charset="0"/>
              </a:rPr>
              <a:t>Decrease threshold based on discount factor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dirty="0">
                <a:latin typeface="Georgia" charset="0"/>
              </a:rPr>
              <a:t>Up to 25% of the difference between first bids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dirty="0">
                <a:latin typeface="Georgia" charset="0"/>
              </a:rPr>
              <a:t>Learn opponent</a:t>
            </a:r>
            <a:r>
              <a:rPr lang="ja-JP" altLang="en-US" dirty="0">
                <a:latin typeface="Georgia" charset="0"/>
              </a:rPr>
              <a:t>’</a:t>
            </a:r>
            <a:r>
              <a:rPr lang="en-US" dirty="0">
                <a:latin typeface="Georgia" charset="0"/>
              </a:rPr>
              <a:t>s preference profile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Automated </a:t>
            </a:r>
            <a:r>
              <a:rPr lang="en-US" dirty="0"/>
              <a:t>Negotiating Agent Competition </a:t>
            </a:r>
            <a:r>
              <a:rPr lang="en-US" dirty="0" smtClean="0"/>
              <a:t>2012</a:t>
            </a:r>
          </a:p>
          <a:p>
            <a:pPr>
              <a:defRPr/>
            </a:pPr>
            <a:r>
              <a:rPr lang="en-US" dirty="0" err="1" smtClean="0"/>
              <a:t>AgentLG</a:t>
            </a:r>
            <a:endParaRPr lang="en-US" dirty="0"/>
          </a:p>
        </p:txBody>
      </p:sp>
      <p:pic>
        <p:nvPicPr>
          <p:cNvPr id="17412" name="Picture 2" descr="C:\oldcomputer\asaf\university\prorod\Bar-Ilan-Univ-Logo2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1555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06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Second Stage</a:t>
            </a:r>
          </a:p>
        </p:txBody>
      </p:sp>
      <p:sp>
        <p:nvSpPr>
          <p:cNvPr id="18434" name="Content Placeholder 6"/>
          <p:cNvSpPr>
            <a:spLocks noGrp="1"/>
          </p:cNvSpPr>
          <p:nvPr>
            <p:ph idx="1"/>
          </p:nvPr>
        </p:nvSpPr>
        <p:spPr>
          <a:xfrm>
            <a:off x="457200" y="1784350"/>
            <a:ext cx="8229600" cy="4292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sz="3000" b="1" dirty="0">
                <a:latin typeface="Georgia" charset="0"/>
                <a:cs typeface="Arial Unicode MS" charset="0"/>
              </a:rPr>
              <a:t>0.6 - 0.9 of the total time 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dirty="0">
                <a:latin typeface="Georgia" charset="0"/>
              </a:rPr>
              <a:t>Estimate opponent</a:t>
            </a:r>
            <a:r>
              <a:rPr lang="ja-JP" altLang="en-US" dirty="0">
                <a:latin typeface="Georgia" charset="0"/>
              </a:rPr>
              <a:t>’</a:t>
            </a:r>
            <a:r>
              <a:rPr lang="en-US" dirty="0">
                <a:latin typeface="Georgia" charset="0"/>
              </a:rPr>
              <a:t>s compromise based on utility profile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dirty="0">
                <a:latin typeface="Georgia" charset="0"/>
              </a:rPr>
              <a:t>Decrease threshold based on opponent</a:t>
            </a:r>
            <a:r>
              <a:rPr lang="ja-JP" altLang="en-US" dirty="0">
                <a:latin typeface="Georgia" charset="0"/>
              </a:rPr>
              <a:t>’</a:t>
            </a:r>
            <a:r>
              <a:rPr lang="en-US" dirty="0">
                <a:latin typeface="Georgia" charset="0"/>
              </a:rPr>
              <a:t>s compromise and utility profile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800" dirty="0">
                <a:latin typeface="Georgia" charset="0"/>
              </a:rPr>
              <a:t>  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endParaRPr lang="en-US" sz="2800" dirty="0">
              <a:latin typeface="Georgi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Automated Negotiating Agent Competition 2012</a:t>
            </a:r>
          </a:p>
          <a:p>
            <a:pPr>
              <a:defRPr/>
            </a:pPr>
            <a:r>
              <a:rPr lang="en-US" dirty="0" err="1"/>
              <a:t>AgentLG</a:t>
            </a:r>
            <a:endParaRPr lang="en-US" dirty="0"/>
          </a:p>
        </p:txBody>
      </p:sp>
      <p:pic>
        <p:nvPicPr>
          <p:cNvPr id="6" name="Picture 2" descr="C:\oldcomputer\asaf\university\prorod\Bar-Ilan-Univ-Logo2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1555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85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Last Stages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5750"/>
            <a:ext cx="8229600" cy="463391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sz="2400" b="1" dirty="0">
                <a:latin typeface="Georgia" charset="0"/>
              </a:rPr>
              <a:t>Time 0.9- 0.9995 :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sz="2200" dirty="0">
                <a:latin typeface="Georgia" charset="0"/>
              </a:rPr>
              <a:t>Maximal compromise is half of the utility difference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sz="2400" b="1" dirty="0">
                <a:latin typeface="Georgia" charset="0"/>
              </a:rPr>
              <a:t>Time &gt;0.9995:</a:t>
            </a:r>
            <a:r>
              <a:rPr lang="en-US" sz="2400" dirty="0">
                <a:latin typeface="Georgia" charset="0"/>
              </a:rPr>
              <a:t>  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sz="2200" dirty="0">
                <a:latin typeface="Georgia" charset="0"/>
              </a:rPr>
              <a:t>Offers opponent</a:t>
            </a:r>
            <a:r>
              <a:rPr lang="ja-JP" altLang="en-US" sz="2200" dirty="0">
                <a:latin typeface="Georgia" charset="0"/>
              </a:rPr>
              <a:t>’</a:t>
            </a:r>
            <a:r>
              <a:rPr lang="en-US" sz="2200" dirty="0">
                <a:latin typeface="Georgia" charset="0"/>
              </a:rPr>
              <a:t>s best bid if higher than the reserve value</a:t>
            </a:r>
          </a:p>
          <a:p>
            <a:pPr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sz="2400" b="1" dirty="0">
                <a:latin typeface="Georgia" charset="0"/>
              </a:rPr>
              <a:t>Acceptance: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sz="2200" dirty="0">
                <a:latin typeface="Georgia" charset="0"/>
              </a:rPr>
              <a:t>Opponent</a:t>
            </a:r>
            <a:r>
              <a:rPr lang="ja-JP" altLang="en-US" sz="2200" dirty="0">
                <a:latin typeface="Georgia" charset="0"/>
              </a:rPr>
              <a:t>’</a:t>
            </a:r>
            <a:r>
              <a:rPr lang="en-US" sz="2200" dirty="0">
                <a:latin typeface="Georgia" charset="0"/>
              </a:rPr>
              <a:t>s bid utility is higher than 99% of the agent</a:t>
            </a:r>
            <a:r>
              <a:rPr lang="ja-JP" altLang="en-US" sz="2200" dirty="0">
                <a:latin typeface="Georgia" charset="0"/>
              </a:rPr>
              <a:t>’</a:t>
            </a:r>
            <a:r>
              <a:rPr lang="en-US" sz="2200" dirty="0">
                <a:latin typeface="Georgia" charset="0"/>
              </a:rPr>
              <a:t>s bid</a:t>
            </a:r>
          </a:p>
          <a:p>
            <a:pPr lvl="1" eaLnBrk="1" hangingPunct="1">
              <a:lnSpc>
                <a:spcPct val="115000"/>
              </a:lnSpc>
              <a:spcAft>
                <a:spcPct val="20000"/>
              </a:spcAft>
            </a:pPr>
            <a:r>
              <a:rPr lang="en-US" sz="2200" dirty="0">
                <a:latin typeface="Georgia" charset="0"/>
              </a:rPr>
              <a:t>After 0.999 of time, 90% of the agent</a:t>
            </a:r>
            <a:r>
              <a:rPr lang="ja-JP" altLang="en-US" sz="2200" dirty="0">
                <a:latin typeface="Georgia" charset="0"/>
              </a:rPr>
              <a:t>’</a:t>
            </a:r>
            <a:r>
              <a:rPr lang="en-US" sz="2200" dirty="0">
                <a:latin typeface="Georgia" charset="0"/>
              </a:rPr>
              <a:t>s bid utility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4211" y="6362377"/>
            <a:ext cx="4228359" cy="365125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Automated Negotiating Agent Competition 2012</a:t>
            </a:r>
          </a:p>
          <a:p>
            <a:pPr>
              <a:defRPr/>
            </a:pPr>
            <a:r>
              <a:rPr lang="en-US" dirty="0" err="1"/>
              <a:t>AgentLG</a:t>
            </a:r>
            <a:endParaRPr lang="en-US" dirty="0"/>
          </a:p>
        </p:txBody>
      </p:sp>
      <p:pic>
        <p:nvPicPr>
          <p:cNvPr id="7" name="Picture 2" descr="C:\oldcomputer\asaf\university\prorod\Bar-Ilan-Univ-Logo2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1555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6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AgentMR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649745"/>
          </a:xfrm>
        </p:spPr>
        <p:txBody>
          <a:bodyPr>
            <a:normAutofit/>
          </a:bodyPr>
          <a:lstStyle/>
          <a:p>
            <a:r>
              <a:rPr lang="en-US" dirty="0" smtClean="0"/>
              <a:t>Nagoya Institute of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71600" y="4285858"/>
            <a:ext cx="6400800" cy="120755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Shota</a:t>
            </a:r>
            <a:r>
              <a:rPr lang="ja-JP" altLang="en-US" b="1" dirty="0"/>
              <a:t> </a:t>
            </a:r>
            <a:r>
              <a:rPr lang="en-US" altLang="ja-JP" b="1" dirty="0" err="1" smtClean="0"/>
              <a:t>Morii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2322" y="4957172"/>
            <a:ext cx="6719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/>
              <a:t>AgentMR</a:t>
            </a:r>
            <a:r>
              <a:rPr kumimoji="1" lang="en-US" altLang="ja-JP" sz="2800" dirty="0" smtClean="0"/>
              <a:t> has the following features:</a:t>
            </a:r>
          </a:p>
          <a:p>
            <a:pPr algn="ctr"/>
            <a:r>
              <a:rPr lang="en-US" altLang="ja-JP" sz="2800" i="1" dirty="0" smtClean="0">
                <a:solidFill>
                  <a:schemeClr val="accent1">
                    <a:lumMod val="75000"/>
                  </a:schemeClr>
                </a:solidFill>
              </a:rPr>
              <a:t>Concedes </a:t>
            </a:r>
            <a:r>
              <a:rPr lang="en-US" altLang="ja-JP" sz="2800" i="1" dirty="0">
                <a:solidFill>
                  <a:schemeClr val="accent1">
                    <a:lumMod val="75000"/>
                  </a:schemeClr>
                </a:solidFill>
              </a:rPr>
              <a:t>slowly</a:t>
            </a:r>
          </a:p>
          <a:p>
            <a:pPr algn="ctr"/>
            <a:r>
              <a:rPr lang="en-US" altLang="ja-JP" sz="2800" i="1" dirty="0" smtClean="0">
                <a:solidFill>
                  <a:schemeClr val="accent1">
                    <a:lumMod val="75000"/>
                  </a:schemeClr>
                </a:solidFill>
              </a:rPr>
              <a:t>Makes </a:t>
            </a:r>
            <a:r>
              <a:rPr lang="en-US" altLang="ja-JP" sz="2800" i="1" dirty="0">
                <a:solidFill>
                  <a:schemeClr val="accent1">
                    <a:lumMod val="75000"/>
                  </a:schemeClr>
                </a:solidFill>
              </a:rPr>
              <a:t>“acceptable” </a:t>
            </a:r>
            <a:r>
              <a:rPr lang="en-US" altLang="ja-JP" sz="2800" i="1" dirty="0" smtClean="0">
                <a:solidFill>
                  <a:schemeClr val="accent1">
                    <a:lumMod val="75000"/>
                  </a:schemeClr>
                </a:solidFill>
              </a:rPr>
              <a:t>bids</a:t>
            </a:r>
            <a:endParaRPr lang="en-US" altLang="ja-JP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Concede slowly</a:t>
            </a:r>
            <a:endParaRPr lang="en-US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Automated Negotiating Agent Competition 2012</a:t>
            </a:r>
          </a:p>
          <a:p>
            <a:r>
              <a:rPr lang="en-US" dirty="0" err="1" smtClean="0"/>
              <a:t>AgentMR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60137" y="4253075"/>
                <a:ext cx="8600090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=""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>
                          <a:latin typeface="Cambria Math"/>
                          <a:ea typeface="ＭＳ 明朝"/>
                          <a:cs typeface="Times New Roman"/>
                        </a:rPr>
                        <m:t>MAXConcession</m:t>
                      </m:r>
                      <m:r>
                        <m:rPr>
                          <m:nor/>
                        </m:rPr>
                        <a:rPr lang="en-US" altLang="ja-JP">
                          <a:latin typeface="Cambria Math"/>
                          <a:ea typeface="ＭＳ 明朝"/>
                          <a:cs typeface="Times New Roman"/>
                        </a:rPr>
                        <m:t> </m:t>
                      </m:r>
                      <m:r>
                        <a:rPr lang="en-US" altLang="ja-JP" i="1">
                          <a:latin typeface="Cambria Math"/>
                          <a:ea typeface="Cambria Math"/>
                          <a:cs typeface="Times New Roman"/>
                        </a:rPr>
                        <m:t>∝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  <a:cs typeface="Times New Roman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  <a:cs typeface="Times New Roman"/>
                            </a:rPr>
                            <m:t>𝑜𝑢𝑟𝑀𝑎𝑥𝑖𝑚𝑢𝑚𝑈𝑡𝑖𝑙𝑖𝑡𝑦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  <a:cs typeface="Times New Roman"/>
                            </a:rPr>
                            <m:t>𝑂𝑝𝑝𝑜𝑛𝑒𝑛𝑡𝐹𝑖𝑟𝑠𝑡𝐵𝑖𝑑</m:t>
                          </m:r>
                        </m:e>
                      </m:d>
                    </m:oMath>
                  </m:oMathPara>
                </a14:m>
                <a:endParaRPr lang="en-US" altLang="ja-JP" dirty="0" smtClean="0">
                  <a:latin typeface="Cambria Math"/>
                  <a:ea typeface="Cambria Math"/>
                  <a:cs typeface="Times New Roman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ja-JP" dirty="0">
                    <a:ea typeface="Cambria Math" pitchFamily="18" charset="0"/>
                    <a:cs typeface="Times New Roman"/>
                  </a:rPr>
                  <a:t>In Win-Win domains we don’t need to concede much to make deal.</a:t>
                </a: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ja-JP" dirty="0">
                    <a:ea typeface="Cambria Math" pitchFamily="18" charset="0"/>
                    <a:cs typeface="Times New Roman"/>
                  </a:rPr>
                  <a:t>In Win-Lose domains we need to concede more in order to make deal</a:t>
                </a:r>
                <a:r>
                  <a:rPr lang="en-US" altLang="ja-JP" dirty="0" smtClean="0">
                    <a:ea typeface="Cambria Math" pitchFamily="18" charset="0"/>
                    <a:cs typeface="Times New Roman"/>
                  </a:rPr>
                  <a:t>.</a:t>
                </a:r>
                <a:endParaRPr lang="en-US" altLang="ja-JP" dirty="0" smtClean="0">
                  <a:ea typeface="Cambria Math"/>
                  <a:cs typeface="Times New Roman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ea typeface="Cambria Math"/>
                    <a:cs typeface="Times New Roman"/>
                  </a:rPr>
                  <a:t>We assume,</a:t>
                </a:r>
                <a:r>
                  <a:rPr lang="en-US" altLang="ja-JP" dirty="0" smtClean="0">
                    <a:latin typeface="Cambria Math"/>
                    <a:ea typeface="Cambria Math"/>
                    <a:cs typeface="Times New Roman"/>
                  </a:rPr>
                  <a:t> </a:t>
                </a:r>
                <a14:m>
                  <m:oMath xmlns=""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  <a:cs typeface="Times New Roman"/>
                      </a:rPr>
                      <m:t>𝑂𝑝𝑝𝑜𝑛𝑒𝑛𝑡𝐹𝑖𝑟𝑠𝑡𝐵𝑖𝑑</m:t>
                    </m:r>
                  </m:oMath>
                </a14:m>
                <a:r>
                  <a:rPr lang="en-US" altLang="ja-JP" dirty="0" smtClean="0">
                    <a:ea typeface="Cambria Math"/>
                    <a:cs typeface="Times New Roman"/>
                  </a:rPr>
                  <a:t> = </a:t>
                </a:r>
                <a:r>
                  <a:rPr lang="en-US" altLang="ja-JP" dirty="0" smtClean="0">
                    <a:ea typeface="Cambria Math" pitchFamily="18" charset="0"/>
                    <a:cs typeface="Times New Roman"/>
                  </a:rPr>
                  <a:t>Opponent’s best bid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dirty="0" smtClean="0">
                    <a:ea typeface="Cambria Math" pitchFamily="18" charset="0"/>
                    <a:cs typeface="Times New Roman"/>
                  </a:rPr>
                  <a:t>If </a:t>
                </a:r>
                <a:r>
                  <a:rPr lang="en-US" altLang="ja-JP" dirty="0" err="1">
                    <a:ea typeface="Cambria Math" pitchFamily="18" charset="0"/>
                    <a:cs typeface="Times New Roman"/>
                  </a:rPr>
                  <a:t>MAXConcession</a:t>
                </a:r>
                <a:r>
                  <a:rPr lang="en-US" altLang="ja-JP" dirty="0">
                    <a:ea typeface="Cambria Math" pitchFamily="18" charset="0"/>
                    <a:cs typeface="Times New Roman"/>
                  </a:rPr>
                  <a:t> &gt; </a:t>
                </a:r>
                <a:r>
                  <a:rPr lang="en-US" altLang="ja-JP" dirty="0" smtClean="0">
                    <a:ea typeface="Cambria Math" pitchFamily="18" charset="0"/>
                    <a:cs typeface="Times New Roman"/>
                  </a:rPr>
                  <a:t>0.3,</a:t>
                </a:r>
                <a:r>
                  <a:rPr lang="ja-JP" altLang="en-US" dirty="0" smtClean="0">
                    <a:ea typeface="Cambria Math" pitchFamily="18" charset="0"/>
                    <a:cs typeface="Times New Roman"/>
                  </a:rPr>
                  <a:t>　</a:t>
                </a:r>
                <a:r>
                  <a:rPr lang="en-US" altLang="ja-JP" dirty="0" smtClean="0">
                    <a:ea typeface="Cambria Math" pitchFamily="18" charset="0"/>
                    <a:cs typeface="Times New Roman"/>
                  </a:rPr>
                  <a:t>make </a:t>
                </a:r>
                <a:r>
                  <a:rPr lang="en-US" altLang="ja-JP" dirty="0">
                    <a:ea typeface="Cambria Math" pitchFamily="18" charset="0"/>
                    <a:cs typeface="Times New Roman"/>
                  </a:rPr>
                  <a:t>it </a:t>
                </a:r>
                <a:r>
                  <a:rPr lang="en-US" altLang="ja-JP" dirty="0" smtClean="0">
                    <a:ea typeface="Cambria Math" pitchFamily="18" charset="0"/>
                    <a:cs typeface="Times New Roman"/>
                  </a:rPr>
                  <a:t>0.3</a:t>
                </a: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7" y="4253075"/>
                <a:ext cx="8600090" cy="2169825"/>
              </a:xfrm>
              <a:prstGeom prst="rect">
                <a:avLst/>
              </a:prstGeom>
              <a:blipFill rotWithShape="1">
                <a:blip r:embed="rId3"/>
                <a:stretch>
                  <a:fillRect l="-638" b="-1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907998" y="2426483"/>
                <a:ext cx="3909532" cy="68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smtClean="0"/>
                        <m:t>MBU</m:t>
                      </m:r>
                      <m:r>
                        <a:rPr lang="en-US" altLang="ja-JP" sz="2000">
                          <a:latin typeface="Cambria Math"/>
                        </a:rPr>
                        <m:t>=1</m:t>
                      </m:r>
                      <m:r>
                        <a:rPr lang="en-US" altLang="ja-JP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ja-JP" altLang="ja-JP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ja-JP" altLang="en-US" sz="2000" b="0" i="1" smtClean="0">
                          <a:latin typeface="Cambria Math"/>
                        </a:rPr>
                        <m:t>　</m:t>
                      </m:r>
                      <m:r>
                        <a:rPr lang="en-US" altLang="ja-JP" sz="2000" i="1">
                          <a:latin typeface="Cambria Math"/>
                        </a:rPr>
                        <m:t>𝑡</m:t>
                      </m:r>
                      <m:r>
                        <a:rPr lang="en-US" altLang="ja-JP" sz="200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/>
                        </a:rPr>
                        <m:t>time</m:t>
                      </m:r>
                    </m:oMath>
                  </m:oMathPara>
                </a14:m>
                <a:endParaRPr lang="en-US" altLang="ja-JP" sz="2000" dirty="0" smtClean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98" y="2426483"/>
                <a:ext cx="3909532" cy="6889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4907998" y="1344664"/>
            <a:ext cx="395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altLang="ja-JP" sz="2000" dirty="0" smtClean="0"/>
              <a:t>MBU is </a:t>
            </a:r>
            <a:r>
              <a:rPr lang="en-US" altLang="ja-JP" sz="2000" dirty="0"/>
              <a:t>threshold </a:t>
            </a:r>
            <a:r>
              <a:rPr lang="en-US" altLang="ja-JP" sz="2000" dirty="0" smtClean="0"/>
              <a:t>value.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Our bid &gt; MBU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320687" y="1518090"/>
            <a:ext cx="4416721" cy="2699766"/>
            <a:chOff x="131495" y="1817644"/>
            <a:chExt cx="4416721" cy="26997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95" y="1817644"/>
              <a:ext cx="4416721" cy="2699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直線コネクタ 8"/>
            <p:cNvCxnSpPr/>
            <p:nvPr/>
          </p:nvCxnSpPr>
          <p:spPr>
            <a:xfrm>
              <a:off x="614149" y="3167526"/>
              <a:ext cx="3753135" cy="0"/>
            </a:xfrm>
            <a:prstGeom prst="line">
              <a:avLst/>
            </a:prstGeom>
            <a:ln>
              <a:solidFill>
                <a:srgbClr val="92D05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H="1">
              <a:off x="622100" y="2607621"/>
              <a:ext cx="15903" cy="559905"/>
            </a:xfrm>
            <a:prstGeom prst="straightConnector1">
              <a:avLst/>
            </a:prstGeom>
            <a:ln>
              <a:solidFill>
                <a:srgbClr val="FFC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四角形吹き出し 11"/>
            <p:cNvSpPr/>
            <p:nvPr/>
          </p:nvSpPr>
          <p:spPr>
            <a:xfrm>
              <a:off x="866532" y="3322690"/>
              <a:ext cx="1845989" cy="386780"/>
            </a:xfrm>
            <a:prstGeom prst="wedgeRectCallout">
              <a:avLst>
                <a:gd name="adj1" fmla="val -54849"/>
                <a:gd name="adj2" fmla="val -13564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MAXConcession</a:t>
              </a:r>
              <a:endParaRPr kumimoji="1" lang="ja-JP" altLang="en-US" dirty="0">
                <a:solidFill>
                  <a:schemeClr val="tx1"/>
                </a:solidFill>
                <a:latin typeface="Cambria Math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907998" y="3216526"/>
                <a:ext cx="39095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Cambria Math" pitchFamily="18" charset="0"/>
                    <a:ea typeface="Cambria Math" pitchFamily="18" charset="0"/>
                  </a:rPr>
                  <a:t>a:  constant</a:t>
                </a:r>
              </a:p>
              <a:p>
                <a:r>
                  <a:rPr kumimoji="1" lang="en-US" altLang="ja-JP" dirty="0" smtClean="0">
                    <a:latin typeface="Cambria Math" pitchFamily="18" charset="0"/>
                    <a:ea typeface="Cambria Math" pitchFamily="18" charset="0"/>
                  </a:rPr>
                  <a:t>b:  </a:t>
                </a: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kumimoji="1" lang="en-US" altLang="ja-JP" sz="1600" i="0" dirty="0" smtClean="0">
                        <a:latin typeface="Cambria Math"/>
                        <a:ea typeface="Cambria Math" pitchFamily="18" charset="0"/>
                      </a:rPr>
                      <m:t>MBU</m:t>
                    </m:r>
                    <m:r>
                      <a:rPr kumimoji="1" lang="en-US" altLang="ja-JP" sz="1600" i="0" dirty="0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1600" i="0" dirty="0" smtClean="0">
                        <a:latin typeface="Cambria Math"/>
                        <a:ea typeface="Cambria Math" pitchFamily="18" charset="0"/>
                      </a:rPr>
                      <m:t>t</m:t>
                    </m:r>
                    <m:r>
                      <a:rPr kumimoji="1" lang="en-US" altLang="ja-JP" sz="1600" i="0" dirty="0" smtClean="0">
                        <a:latin typeface="Cambria Math"/>
                        <a:ea typeface="Cambria Math" pitchFamily="18" charset="0"/>
                      </a:rPr>
                      <m:t>=1) = 1− </m:t>
                    </m:r>
                    <m:r>
                      <m:rPr>
                        <m:sty m:val="p"/>
                      </m:rPr>
                      <a:rPr kumimoji="1" lang="en-US" altLang="ja-JP" sz="1600" i="0" dirty="0" err="1" smtClean="0">
                        <a:latin typeface="Cambria Math"/>
                        <a:ea typeface="Cambria Math" pitchFamily="18" charset="0"/>
                      </a:rPr>
                      <m:t>MAXConcession</m:t>
                    </m:r>
                  </m:oMath>
                </a14:m>
                <a:endParaRPr kumimoji="1" lang="ja-JP" altLang="en-US" sz="1600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98" y="3216526"/>
                <a:ext cx="3909532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248" t="-5660" b="-13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7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Make ‘acceptable’ bid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AgentMR</a:t>
            </a:r>
            <a:endParaRPr 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21853"/>
              </p:ext>
            </p:extLst>
          </p:nvPr>
        </p:nvGraphicFramePr>
        <p:xfrm>
          <a:off x="1511660" y="3222261"/>
          <a:ext cx="6096000" cy="741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OS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Display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HDD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Mem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Utility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Mac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22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320GB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2GB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75%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39174"/>
              </p:ext>
            </p:extLst>
          </p:nvPr>
        </p:nvGraphicFramePr>
        <p:xfrm>
          <a:off x="1511660" y="4995068"/>
          <a:ext cx="6096000" cy="78232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114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OS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Display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HDD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Mem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Utility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Mac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22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小塚ゴシック Pro L" pitchFamily="34" charset="-128"/>
                          <a:ea typeface="小塚ゴシック Pro L" pitchFamily="34" charset="-128"/>
                        </a:rPr>
                        <a:t>320GB</a:t>
                      </a:r>
                      <a:endParaRPr kumimoji="1" lang="ja-JP" altLang="en-US" dirty="0"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小塚ゴシック Pro L" pitchFamily="34" charset="-128"/>
                          <a:ea typeface="小塚ゴシック Pro L" pitchFamily="34" charset="-128"/>
                        </a:rPr>
                        <a:t>4GB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小塚ゴシック Pro L" pitchFamily="34" charset="-128"/>
                          <a:ea typeface="小塚ゴシック Pro L" pitchFamily="34" charset="-128"/>
                        </a:rPr>
                        <a:t>80%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小塚ゴシック Pro L" pitchFamily="34" charset="-128"/>
                        <a:ea typeface="小塚ゴシック Pro L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6"/>
          <p:cNvSpPr txBox="1">
            <a:spLocks/>
          </p:cNvSpPr>
          <p:nvPr/>
        </p:nvSpPr>
        <p:spPr>
          <a:xfrm>
            <a:off x="459056" y="1555594"/>
            <a:ext cx="8227743" cy="1602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i="1" dirty="0" smtClean="0"/>
              <a:t>Heuristic</a:t>
            </a:r>
          </a:p>
          <a:p>
            <a:r>
              <a:rPr lang="en-US" altLang="ja-JP" sz="2100" i="1" dirty="0" smtClean="0"/>
              <a:t>Bids “similar” to opponent bid have high utility for the opponent</a:t>
            </a:r>
          </a:p>
          <a:p>
            <a:pPr marL="0" indent="0">
              <a:buNone/>
            </a:pPr>
            <a:r>
              <a:rPr lang="en-US" altLang="ja-JP" sz="2100" i="1" dirty="0"/>
              <a:t> </a:t>
            </a:r>
            <a:r>
              <a:rPr lang="en-US" altLang="ja-JP" sz="2100" i="1" dirty="0" smtClean="0"/>
              <a:t>    and hence are more ‘acceptable’ .</a:t>
            </a:r>
            <a:endParaRPr lang="en-US" altLang="ja-JP" sz="2100" dirty="0" smtClean="0"/>
          </a:p>
          <a:p>
            <a:pPr marL="0" indent="0">
              <a:buFont typeface="Arial"/>
              <a:buNone/>
            </a:pPr>
            <a:endParaRPr lang="en-US" altLang="ja-JP" sz="2100" dirty="0" smtClean="0"/>
          </a:p>
          <a:p>
            <a:endParaRPr lang="en-US" altLang="ja-JP" sz="21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2452" y="2842981"/>
            <a:ext cx="171728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Opponent bid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22452" y="4536139"/>
            <a:ext cx="1063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My bid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486325" y="4212973"/>
            <a:ext cx="5845324" cy="646331"/>
            <a:chOff x="4355976" y="4079292"/>
            <a:chExt cx="5845322" cy="646331"/>
          </a:xfrm>
        </p:grpSpPr>
        <p:sp>
          <p:nvSpPr>
            <p:cNvPr id="9" name="下矢印 8"/>
            <p:cNvSpPr/>
            <p:nvPr/>
          </p:nvSpPr>
          <p:spPr>
            <a:xfrm>
              <a:off x="4355976" y="4150430"/>
              <a:ext cx="432048" cy="504056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788024" y="4079292"/>
              <a:ext cx="5413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Generate “Similar” bids  by changing only one issue value at a time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8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AgentMR</a:t>
            </a:r>
            <a:endParaRPr lang="en-US" dirty="0"/>
          </a:p>
        </p:txBody>
      </p:sp>
      <p:sp>
        <p:nvSpPr>
          <p:cNvPr id="5" name="円/楕円 4"/>
          <p:cNvSpPr/>
          <p:nvPr/>
        </p:nvSpPr>
        <p:spPr>
          <a:xfrm>
            <a:off x="2463280" y="2626256"/>
            <a:ext cx="1371600" cy="1371600"/>
          </a:xfrm>
          <a:prstGeom prst="ellipse">
            <a:avLst/>
          </a:prstGeom>
          <a:solidFill>
            <a:srgbClr val="D8B25C">
              <a:lumMod val="20000"/>
              <a:lumOff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HGPｺﾞｼｯｸE"/>
              <a:cs typeface="+mn-cs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180612" y="2261022"/>
            <a:ext cx="609600" cy="304800"/>
          </a:xfrm>
          <a:prstGeom prst="wedgeRoundRectCallout">
            <a:avLst>
              <a:gd name="adj1" fmla="val -48958"/>
              <a:gd name="adj2" fmla="val 85417"/>
              <a:gd name="adj3" fmla="val 16667"/>
            </a:avLst>
          </a:prstGeom>
          <a:solidFill>
            <a:srgbClr val="94B6D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HGPｺﾞｼｯｸE"/>
                <a:cs typeface="+mn-cs"/>
              </a:rPr>
              <a:t>Bid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HGPｺﾞｼｯｸE"/>
              <a:cs typeface="+mn-cs"/>
            </a:endParaRPr>
          </a:p>
        </p:txBody>
      </p:sp>
      <p:sp>
        <p:nvSpPr>
          <p:cNvPr id="9" name="フローチャート : 結合子 8"/>
          <p:cNvSpPr/>
          <p:nvPr/>
        </p:nvSpPr>
        <p:spPr>
          <a:xfrm>
            <a:off x="2996680" y="3159656"/>
            <a:ext cx="304800" cy="304800"/>
          </a:xfrm>
          <a:prstGeom prst="flowChartConnector">
            <a:avLst/>
          </a:prstGeom>
          <a:solidFill>
            <a:srgbClr val="00B05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HGPｺﾞｼｯｸE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3241046" y="3480222"/>
            <a:ext cx="304800" cy="5334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grpSp>
        <p:nvGrpSpPr>
          <p:cNvPr id="13" name="グループ化 34"/>
          <p:cNvGrpSpPr/>
          <p:nvPr/>
        </p:nvGrpSpPr>
        <p:grpSpPr>
          <a:xfrm>
            <a:off x="926144" y="2904784"/>
            <a:ext cx="3810000" cy="338554"/>
            <a:chOff x="1905000" y="4191000"/>
            <a:chExt cx="3810000" cy="338554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1905000" y="4343400"/>
              <a:ext cx="2971800" cy="0"/>
            </a:xfrm>
            <a:prstGeom prst="line">
              <a:avLst/>
            </a:prstGeom>
            <a:noFill/>
            <a:ln w="28575" cap="flat" cmpd="sng" algn="ctr">
              <a:solidFill>
                <a:srgbClr val="DD8047"/>
              </a:solidFill>
              <a:prstDash val="solid"/>
            </a:ln>
            <a:effectLst/>
          </p:spPr>
        </p:cxnSp>
        <p:sp>
          <p:nvSpPr>
            <p:cNvPr id="25" name="正方形/長方形 24"/>
            <p:cNvSpPr/>
            <p:nvPr/>
          </p:nvSpPr>
          <p:spPr>
            <a:xfrm>
              <a:off x="4953000" y="4191000"/>
              <a:ext cx="762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小塚ゴシック Pro L" pitchFamily="34" charset="-128"/>
                </a:rPr>
                <a:t>MBU</a:t>
              </a:r>
            </a:p>
          </p:txBody>
        </p:sp>
      </p:grpSp>
      <p:cxnSp>
        <p:nvCxnSpPr>
          <p:cNvPr id="14" name="直線矢印コネクタ 13"/>
          <p:cNvCxnSpPr/>
          <p:nvPr/>
        </p:nvCxnSpPr>
        <p:spPr>
          <a:xfrm flipV="1">
            <a:off x="1167880" y="2092856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A5AB81"/>
            </a:solidFill>
            <a:prstDash val="solid"/>
            <a:tailEnd type="arrow"/>
          </a:ln>
          <a:effectLst/>
        </p:spPr>
      </p:cxnSp>
      <p:sp>
        <p:nvSpPr>
          <p:cNvPr id="15" name="フローチャート : 結合子 14"/>
          <p:cNvSpPr/>
          <p:nvPr/>
        </p:nvSpPr>
        <p:spPr>
          <a:xfrm>
            <a:off x="3514314" y="4047784"/>
            <a:ext cx="304800" cy="304800"/>
          </a:xfrm>
          <a:prstGeom prst="flowChartConnector">
            <a:avLst/>
          </a:prstGeom>
          <a:solidFill>
            <a:srgbClr val="00B05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HGPｺﾞｼｯｸE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82080" y="2092856"/>
            <a:ext cx="76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小塚ゴシック Pro L" pitchFamily="34" charset="-128"/>
              </a:rPr>
              <a:t>AgentMR’s</a:t>
            </a: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小塚ゴシック Pro L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小塚ゴシック Pro L" pitchFamily="34" charset="-128"/>
              </a:rPr>
              <a:t>Utility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小塚ゴシック Pro L" pitchFamily="34" charset="-128"/>
            </a:endParaRPr>
          </a:p>
        </p:txBody>
      </p:sp>
      <p:sp>
        <p:nvSpPr>
          <p:cNvPr id="17" name="フローチャート : 結合子 16"/>
          <p:cNvSpPr/>
          <p:nvPr/>
        </p:nvSpPr>
        <p:spPr>
          <a:xfrm>
            <a:off x="2902084" y="2676184"/>
            <a:ext cx="304800" cy="304800"/>
          </a:xfrm>
          <a:prstGeom prst="flowChartConnector">
            <a:avLst/>
          </a:prstGeom>
          <a:solidFill>
            <a:srgbClr val="94B6D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w Cen MT"/>
              <a:ea typeface="HGPｺﾞｼｯｸE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856310" y="1970121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小塚ゴシック Pro L" pitchFamily="34" charset="-128"/>
              </a:rPr>
              <a:t>AgentMR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小塚ゴシック Pro L" pitchFamily="34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335642" y="4365720"/>
            <a:ext cx="987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小塚ゴシック Pro L" pitchFamily="34" charset="-128"/>
              </a:rPr>
              <a:t>AgentX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小塚ゴシック Pro L" pitchFamily="34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167880" y="4836056"/>
            <a:ext cx="2514600" cy="0"/>
          </a:xfrm>
          <a:prstGeom prst="straightConnector1">
            <a:avLst/>
          </a:prstGeom>
          <a:noFill/>
          <a:ln w="28575" cap="flat" cmpd="sng" algn="ctr">
            <a:solidFill>
              <a:srgbClr val="A5AB81"/>
            </a:solidFill>
            <a:prstDash val="solid"/>
            <a:tailEnd type="arrow"/>
          </a:ln>
          <a:effectLst/>
        </p:spPr>
      </p:cxnSp>
      <p:sp>
        <p:nvSpPr>
          <p:cNvPr id="22" name="正方形/長方形 21"/>
          <p:cNvSpPr/>
          <p:nvPr/>
        </p:nvSpPr>
        <p:spPr>
          <a:xfrm>
            <a:off x="2920480" y="4912256"/>
            <a:ext cx="1066800" cy="53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小塚ゴシック Pro L" pitchFamily="34" charset="-128"/>
              </a:rPr>
              <a:t>AgentX’s</a:t>
            </a: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小塚ゴシック Pro L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小塚ゴシック Pro L" pitchFamily="34" charset="-128"/>
              </a:rPr>
              <a:t>Utility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小塚ゴシック Pro L" pitchFamily="34" charset="-128"/>
            </a:endParaRPr>
          </a:p>
        </p:txBody>
      </p:sp>
      <p:sp>
        <p:nvSpPr>
          <p:cNvPr id="23" name="フローチャート : 結合子 22"/>
          <p:cNvSpPr/>
          <p:nvPr/>
        </p:nvSpPr>
        <p:spPr>
          <a:xfrm>
            <a:off x="1625080" y="2397656"/>
            <a:ext cx="304800" cy="304800"/>
          </a:xfrm>
          <a:prstGeom prst="flowChartConnector">
            <a:avLst/>
          </a:prstGeom>
          <a:solidFill>
            <a:srgbClr val="94B6D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w Cen MT"/>
              <a:ea typeface="HGPｺﾞｼｯｸE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11005" y="2281962"/>
            <a:ext cx="43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×</a:t>
            </a:r>
            <a:endParaRPr kumimoji="1" lang="ja-JP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1" name="タイトル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Make ‘acceptable’ bid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92706" y="1793300"/>
            <a:ext cx="40675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i="1" dirty="0" smtClean="0"/>
              <a:t>Bid1 and Bid2  have utility grater than MBU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i="1" dirty="0" smtClean="0"/>
              <a:t>The circle region represents location of bids which are close to </a:t>
            </a:r>
            <a:r>
              <a:rPr kumimoji="1" lang="en-US" altLang="ja-JP" i="1" dirty="0" err="1" smtClean="0"/>
              <a:t>AgentX’s</a:t>
            </a:r>
            <a:r>
              <a:rPr kumimoji="1" lang="en-US" altLang="ja-JP" i="1" dirty="0" smtClean="0"/>
              <a:t> recent bid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i="1" dirty="0" smtClean="0"/>
              <a:t>Since Bid2 is in this region we choose to offer it to </a:t>
            </a:r>
            <a:r>
              <a:rPr kumimoji="1" lang="en-US" altLang="ja-JP" i="1" dirty="0" err="1" smtClean="0"/>
              <a:t>AgentX</a:t>
            </a:r>
            <a:endParaRPr kumimoji="1" lang="en-US" altLang="ja-JP" i="1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72921" y="2660418"/>
            <a:ext cx="75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Bid2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95115" y="2379067"/>
            <a:ext cx="75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Bid1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3899" y="5527338"/>
            <a:ext cx="854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en-US" altLang="ja-JP" sz="2000" i="1" dirty="0" smtClean="0">
                <a:solidFill>
                  <a:schemeClr val="accent1">
                    <a:lumMod val="75000"/>
                  </a:schemeClr>
                </a:solidFill>
              </a:rPr>
              <a:t>Generally our strategy is to concede slowly</a:t>
            </a:r>
          </a:p>
          <a:p>
            <a:pPr algn="r"/>
            <a:r>
              <a:rPr kumimoji="1" lang="en-US" altLang="ja-JP" sz="2000" i="1" dirty="0" smtClean="0">
                <a:solidFill>
                  <a:schemeClr val="accent1">
                    <a:lumMod val="75000"/>
                  </a:schemeClr>
                </a:solidFill>
              </a:rPr>
              <a:t>and make bids which are acceptable.</a:t>
            </a:r>
            <a:endParaRPr kumimoji="1" lang="en-US" altLang="ja-JP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7" grpId="0"/>
      <p:bldP spid="7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BRAMAgent2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36195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Department of Information Systems Engineering</a:t>
            </a:r>
          </a:p>
          <a:p>
            <a:r>
              <a:rPr lang="en-US" dirty="0"/>
              <a:t> and</a:t>
            </a:r>
          </a:p>
          <a:p>
            <a:r>
              <a:rPr lang="en-US" dirty="0"/>
              <a:t>Deutsche Telekom Laboratories</a:t>
            </a:r>
          </a:p>
          <a:p>
            <a:r>
              <a:rPr lang="en-US" dirty="0"/>
              <a:t>Ben-Gurion University of the Negev, Beer-</a:t>
            </a:r>
            <a:r>
              <a:rPr lang="en-US" dirty="0" err="1"/>
              <a:t>Sheva</a:t>
            </a:r>
            <a:r>
              <a:rPr lang="en-US" dirty="0"/>
              <a:t>, Israel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71600" y="5383010"/>
            <a:ext cx="6400800" cy="562566"/>
          </a:xfrm>
        </p:spPr>
        <p:txBody>
          <a:bodyPr/>
          <a:lstStyle/>
          <a:p>
            <a:r>
              <a:rPr lang="en-US" b="1" dirty="0" err="1" smtClean="0"/>
              <a:t>Radmila</a:t>
            </a:r>
            <a:r>
              <a:rPr lang="en-US" b="1" dirty="0" smtClean="0"/>
              <a:t> </a:t>
            </a:r>
            <a:r>
              <a:rPr lang="en-US" b="1" dirty="0" err="1" smtClean="0"/>
              <a:t>Fishel</a:t>
            </a:r>
            <a:r>
              <a:rPr lang="en-US" dirty="0" smtClean="0"/>
              <a:t>, Maya </a:t>
            </a:r>
            <a:r>
              <a:rPr lang="en-US" dirty="0" err="1" smtClean="0"/>
              <a:t>Bercovitch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6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23433" y="274638"/>
            <a:ext cx="7061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BRAM’s Characteristics</a:t>
            </a: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" y="981075"/>
          <a:ext cx="8647113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AE1C85-AC5D-4C09-87E3-0A75F91E2E6C}" type="slidenum">
              <a:rPr lang="en-US" smtClean="0"/>
              <a:pPr/>
              <a:t>28</a:t>
            </a:fld>
            <a:endParaRPr lang="de-DE" smtClean="0"/>
          </a:p>
        </p:txBody>
      </p:sp>
      <p:grpSp>
        <p:nvGrpSpPr>
          <p:cNvPr id="5" name="קבוצה 4"/>
          <p:cNvGrpSpPr/>
          <p:nvPr/>
        </p:nvGrpSpPr>
        <p:grpSpPr>
          <a:xfrm>
            <a:off x="2489367" y="1442690"/>
            <a:ext cx="1935384" cy="1935384"/>
            <a:chOff x="2313733" y="471439"/>
            <a:chExt cx="1935384" cy="1935384"/>
          </a:xfrm>
        </p:grpSpPr>
        <p:sp>
          <p:nvSpPr>
            <p:cNvPr id="6" name="מלבן מעוגל 5"/>
            <p:cNvSpPr/>
            <p:nvPr/>
          </p:nvSpPr>
          <p:spPr>
            <a:xfrm>
              <a:off x="2313733" y="471439"/>
              <a:ext cx="1935384" cy="1935384"/>
            </a:xfrm>
            <a:prstGeom prst="roundRect">
              <a:avLst/>
            </a:prstGeom>
            <a:ln w="381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מלבן 6"/>
            <p:cNvSpPr/>
            <p:nvPr/>
          </p:nvSpPr>
          <p:spPr>
            <a:xfrm>
              <a:off x="2408211" y="565917"/>
              <a:ext cx="1746428" cy="1746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Simple and fast</a:t>
              </a:r>
              <a:endParaRPr lang="he-IL" sz="2100" kern="1200" dirty="0"/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4572000" y="1442690"/>
            <a:ext cx="1935384" cy="1935384"/>
            <a:chOff x="4397994" y="471439"/>
            <a:chExt cx="1935384" cy="1935384"/>
          </a:xfrm>
        </p:grpSpPr>
        <p:sp>
          <p:nvSpPr>
            <p:cNvPr id="9" name="מלבן מעוגל 8"/>
            <p:cNvSpPr/>
            <p:nvPr/>
          </p:nvSpPr>
          <p:spPr>
            <a:xfrm>
              <a:off x="4397994" y="471439"/>
              <a:ext cx="1935384" cy="1935384"/>
            </a:xfrm>
            <a:prstGeom prst="roundRect">
              <a:avLst/>
            </a:prstGeom>
            <a:ln w="381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מלבן 9"/>
            <p:cNvSpPr/>
            <p:nvPr/>
          </p:nvSpPr>
          <p:spPr>
            <a:xfrm>
              <a:off x="4492472" y="565917"/>
              <a:ext cx="1746428" cy="1746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Compromise as time elapses</a:t>
              </a:r>
              <a:endParaRPr lang="he-IL" sz="2100" kern="1200" dirty="0"/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2489367" y="3529208"/>
            <a:ext cx="1935384" cy="1935384"/>
            <a:chOff x="2313733" y="2555700"/>
            <a:chExt cx="1935384" cy="1935384"/>
          </a:xfrm>
        </p:grpSpPr>
        <p:sp>
          <p:nvSpPr>
            <p:cNvPr id="12" name="מלבן מעוגל 11"/>
            <p:cNvSpPr/>
            <p:nvPr/>
          </p:nvSpPr>
          <p:spPr>
            <a:xfrm>
              <a:off x="2313733" y="2555700"/>
              <a:ext cx="1935384" cy="1935384"/>
            </a:xfrm>
            <a:prstGeom prst="roundRect">
              <a:avLst/>
            </a:prstGeom>
            <a:ln w="381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מלבן 12"/>
            <p:cNvSpPr/>
            <p:nvPr/>
          </p:nvSpPr>
          <p:spPr>
            <a:xfrm>
              <a:off x="2408211" y="2650178"/>
              <a:ext cx="1746428" cy="1746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 rtl="1">
                <a:lnSpc>
                  <a:spcPct val="90000"/>
                </a:lnSpc>
                <a:spcBef>
                  <a:spcPct val="0"/>
                </a:spcBef>
              </a:pPr>
              <a:r>
                <a:rPr lang="en-US" sz="2100" dirty="0" smtClean="0"/>
                <a:t>Interrupt modeling attempts by other</a:t>
              </a:r>
              <a:endParaRPr lang="he-IL" sz="2100" dirty="0" smtClean="0"/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4572000" y="3529208"/>
            <a:ext cx="1935384" cy="1935384"/>
            <a:chOff x="4397994" y="471439"/>
            <a:chExt cx="1935384" cy="1935384"/>
          </a:xfrm>
        </p:grpSpPr>
        <p:sp>
          <p:nvSpPr>
            <p:cNvPr id="18" name="מלבן מעוגל 17"/>
            <p:cNvSpPr/>
            <p:nvPr/>
          </p:nvSpPr>
          <p:spPr>
            <a:xfrm>
              <a:off x="4397994" y="471439"/>
              <a:ext cx="1935384" cy="1935384"/>
            </a:xfrm>
            <a:prstGeom prst="roundRect">
              <a:avLst/>
            </a:prstGeom>
            <a:ln w="38100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מלבן 18"/>
            <p:cNvSpPr/>
            <p:nvPr/>
          </p:nvSpPr>
          <p:spPr>
            <a:xfrm>
              <a:off x="4492472" y="565917"/>
              <a:ext cx="1746428" cy="1746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/>
              <a:r>
                <a:rPr lang="en-US" sz="2100" dirty="0" smtClean="0"/>
                <a:t>Seek a </a:t>
              </a:r>
            </a:p>
            <a:p>
              <a:pPr lvl="0" algn="ctr"/>
              <a:r>
                <a:rPr lang="en-US" sz="2100" dirty="0" smtClean="0"/>
                <a:t>Win-Win agreement </a:t>
              </a:r>
              <a:endParaRPr lang="he-IL" sz="21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332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images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8077" y="2134124"/>
            <a:ext cx="1250663" cy="11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BRAM creates a histogram for each issue according to the last 10 offers received from the other agent and   create a new offer with as many “top required”         values as possible</a:t>
            </a:r>
          </a:p>
          <a:p>
            <a:endParaRPr lang="he-IL" sz="24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039" y="3509682"/>
            <a:ext cx="8505144" cy="277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מלבן 6"/>
          <p:cNvSpPr/>
          <p:nvPr/>
        </p:nvSpPr>
        <p:spPr bwMode="auto">
          <a:xfrm>
            <a:off x="298622" y="3509682"/>
            <a:ext cx="2815771" cy="2779891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</a:bodyPr>
          <a:lstStyle/>
          <a:p>
            <a:pPr marL="220663"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le-GroteskNor" pitchFamily="2" charset="0"/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3128249" y="3509682"/>
            <a:ext cx="2740538" cy="2779892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</a:bodyPr>
          <a:lstStyle/>
          <a:p>
            <a:pPr marL="220663"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le-GroteskNor" pitchFamily="2" charset="0"/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5889803" y="3500157"/>
            <a:ext cx="2895158" cy="2779892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</a:bodyPr>
          <a:lstStyle/>
          <a:p>
            <a:pPr marL="220663"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0" lang="he-I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le-GroteskNor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3433" y="274638"/>
            <a:ext cx="706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Seek a Win-Win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Agreement</a:t>
            </a: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588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Bi-lateral Negotiation</a:t>
            </a:r>
          </a:p>
          <a:p>
            <a:r>
              <a:rPr lang="en-US" dirty="0" smtClean="0"/>
              <a:t>Alternating Offers Protocol</a:t>
            </a:r>
          </a:p>
          <a:p>
            <a:r>
              <a:rPr lang="en-US" dirty="0" smtClean="0"/>
              <a:t>Real-time, 3-Minute Deadline</a:t>
            </a:r>
          </a:p>
          <a:p>
            <a:r>
              <a:rPr lang="en-US" dirty="0" smtClean="0"/>
              <a:t>Discounting Factor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BRAM ends the negotiation if it is willing to offer a bid with utility lower than the reservation value</a:t>
            </a:r>
            <a:endParaRPr lang="he-IL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BRAM is more tough and stubborn</a:t>
            </a:r>
          </a:p>
          <a:p>
            <a:endParaRPr lang="en-US" sz="2400" dirty="0" smtClean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3433" y="274638"/>
            <a:ext cx="706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Improved Version of BRAM</a:t>
            </a: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164" t="33733" r="48947" b="19178"/>
          <a:stretch>
            <a:fillRect/>
          </a:stretch>
        </p:blipFill>
        <p:spPr bwMode="auto">
          <a:xfrm>
            <a:off x="6538587" y="4324280"/>
            <a:ext cx="2555309" cy="251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40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Placeholder 4"/>
          <p:cNvSpPr>
            <a:spLocks noGrp="1"/>
          </p:cNvSpPr>
          <p:nvPr>
            <p:ph type="body" idx="1"/>
          </p:nvPr>
        </p:nvSpPr>
        <p:spPr>
          <a:xfrm>
            <a:off x="722313" y="4406900"/>
            <a:ext cx="7772400" cy="150018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BercovitchMaya@gmail.com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Rada.fishel@gmail.com</a:t>
            </a:r>
            <a:endParaRPr lang="en-US" dirty="0" smtClean="0"/>
          </a:p>
          <a:p>
            <a:endParaRPr lang="he-IL" dirty="0" smtClean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57DC2F-FCA6-4FD4-9D57-D8AE14D727CD}" type="slidenum">
              <a:rPr lang="en-US" smtClean="0"/>
              <a:pPr/>
              <a:t>31</a:t>
            </a:fld>
            <a:endParaRPr lang="de-DE" smtClean="0"/>
          </a:p>
        </p:txBody>
      </p:sp>
      <p:sp>
        <p:nvSpPr>
          <p:cNvPr id="6" name="TextBox 5"/>
          <p:cNvSpPr txBox="1"/>
          <p:nvPr/>
        </p:nvSpPr>
        <p:spPr>
          <a:xfrm>
            <a:off x="346075" y="2466498"/>
            <a:ext cx="849471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dirty="0" smtClean="0">
                <a:solidFill>
                  <a:srgbClr val="FF00FF"/>
                </a:solidFill>
                <a:latin typeface="Ravie" pitchFamily="82" charset="0"/>
              </a:rPr>
              <a:t>T</a:t>
            </a: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  <a:latin typeface="Ravie" pitchFamily="82" charset="0"/>
              </a:rPr>
              <a:t>h</a:t>
            </a:r>
            <a:r>
              <a:rPr lang="en-US" sz="8800" dirty="0" smtClean="0">
                <a:solidFill>
                  <a:srgbClr val="FF9900"/>
                </a:solidFill>
                <a:latin typeface="Ravie" pitchFamily="82" charset="0"/>
              </a:rPr>
              <a:t>a</a:t>
            </a:r>
            <a:r>
              <a:rPr lang="en-US" sz="8800" dirty="0" smtClean="0">
                <a:solidFill>
                  <a:srgbClr val="FF0000"/>
                </a:solidFill>
                <a:latin typeface="Ravie" pitchFamily="82" charset="0"/>
              </a:rPr>
              <a:t>n</a:t>
            </a:r>
            <a:r>
              <a:rPr lang="en-US" sz="8800" dirty="0" smtClean="0">
                <a:solidFill>
                  <a:srgbClr val="00B050"/>
                </a:solidFill>
                <a:latin typeface="Ravie" pitchFamily="82" charset="0"/>
              </a:rPr>
              <a:t>k</a:t>
            </a:r>
            <a:r>
              <a:rPr lang="en-US" sz="8800" dirty="0" smtClean="0">
                <a:latin typeface="Ravie" pitchFamily="82" charset="0"/>
              </a:rPr>
              <a:t> </a:t>
            </a:r>
            <a:r>
              <a:rPr lang="en-US" sz="8800" dirty="0">
                <a:solidFill>
                  <a:srgbClr val="C00000"/>
                </a:solidFill>
                <a:latin typeface="Ravie" pitchFamily="82" charset="0"/>
              </a:rPr>
              <a:t>y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Ravie" pitchFamily="82" charset="0"/>
              </a:rPr>
              <a:t>o</a:t>
            </a:r>
            <a:r>
              <a:rPr lang="en-US" sz="8800" dirty="0">
                <a:solidFill>
                  <a:srgbClr val="00FF00"/>
                </a:solidFill>
                <a:latin typeface="Ravie" pitchFamily="82" charset="0"/>
              </a:rPr>
              <a:t>u</a:t>
            </a:r>
            <a:r>
              <a:rPr lang="en-US" sz="8800" dirty="0">
                <a:solidFill>
                  <a:srgbClr val="0066FF"/>
                </a:solidFill>
                <a:latin typeface="Ravie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887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CUHKAgent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49745"/>
          </a:xfrm>
        </p:spPr>
        <p:txBody>
          <a:bodyPr>
            <a:noAutofit/>
          </a:bodyPr>
          <a:lstStyle/>
          <a:p>
            <a:r>
              <a:rPr lang="en-US" dirty="0" smtClean="0"/>
              <a:t>The Chinese University of Hong Kong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Jianye</a:t>
            </a:r>
            <a:r>
              <a:rPr lang="en-US" b="1" dirty="0" smtClean="0"/>
              <a:t> </a:t>
            </a:r>
            <a:r>
              <a:rPr lang="en-US" b="1" dirty="0" err="1" smtClean="0"/>
              <a:t>Hao</a:t>
            </a:r>
            <a:r>
              <a:rPr lang="en-US" dirty="0" smtClean="0"/>
              <a:t>, Ho-</a:t>
            </a:r>
            <a:r>
              <a:rPr lang="en-US" dirty="0" err="1" smtClean="0"/>
              <a:t>fung</a:t>
            </a:r>
            <a:r>
              <a:rPr lang="en-US" dirty="0" smtClean="0"/>
              <a:t> Leung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Automated Negotiating Agent Competition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4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Automated Negotiating Agent Competition 2012</a:t>
            </a:r>
          </a:p>
          <a:p>
            <a:r>
              <a:rPr lang="en-US" dirty="0" err="1" smtClean="0"/>
              <a:t>CUHKAgent</a:t>
            </a:r>
            <a:endParaRPr 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3113021" y="1857117"/>
            <a:ext cx="2129883" cy="724829"/>
            <a:chOff x="2219092" y="2141034"/>
            <a:chExt cx="2129883" cy="724829"/>
          </a:xfrm>
        </p:grpSpPr>
        <p:sp>
          <p:nvSpPr>
            <p:cNvPr id="5" name="矩形 4"/>
            <p:cNvSpPr/>
            <p:nvPr/>
          </p:nvSpPr>
          <p:spPr>
            <a:xfrm>
              <a:off x="2219092" y="2141034"/>
              <a:ext cx="2129883" cy="72482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4211" y="2141034"/>
              <a:ext cx="1800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Acceptance-Threshold (AT)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20641" y="3096241"/>
            <a:ext cx="2129883" cy="724829"/>
            <a:chOff x="2237678" y="3601844"/>
            <a:chExt cx="2129883" cy="724829"/>
          </a:xfrm>
        </p:grpSpPr>
        <p:sp>
          <p:nvSpPr>
            <p:cNvPr id="11" name="矩形 10"/>
            <p:cNvSpPr/>
            <p:nvPr/>
          </p:nvSpPr>
          <p:spPr>
            <a:xfrm>
              <a:off x="2237678" y="3601844"/>
              <a:ext cx="2129883" cy="72482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32797" y="3746807"/>
              <a:ext cx="1800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Next-Bid (NB)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68319" y="4380571"/>
            <a:ext cx="2129883" cy="724829"/>
            <a:chOff x="5181599" y="2219532"/>
            <a:chExt cx="2129883" cy="724829"/>
          </a:xfrm>
        </p:grpSpPr>
        <p:sp>
          <p:nvSpPr>
            <p:cNvPr id="13" name="矩形 12"/>
            <p:cNvSpPr/>
            <p:nvPr/>
          </p:nvSpPr>
          <p:spPr>
            <a:xfrm>
              <a:off x="5181599" y="2219532"/>
              <a:ext cx="2129883" cy="72482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76718" y="2219532"/>
              <a:ext cx="1800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Acceptance-Condition (AC)</a:t>
              </a:r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41156" y="4380571"/>
            <a:ext cx="2129883" cy="724829"/>
            <a:chOff x="5181599" y="3601844"/>
            <a:chExt cx="2129883" cy="724829"/>
          </a:xfrm>
        </p:grpSpPr>
        <p:sp>
          <p:nvSpPr>
            <p:cNvPr id="15" name="矩形 14"/>
            <p:cNvSpPr/>
            <p:nvPr/>
          </p:nvSpPr>
          <p:spPr>
            <a:xfrm>
              <a:off x="5181599" y="3601844"/>
              <a:ext cx="2129883" cy="72482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6718" y="3601844"/>
              <a:ext cx="1800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Termination-Condition (TC)</a:t>
              </a:r>
              <a:endParaRPr lang="zh-CN" altLang="en-US" dirty="0"/>
            </a:p>
          </p:txBody>
        </p:sp>
      </p:grpSp>
      <p:cxnSp>
        <p:nvCxnSpPr>
          <p:cNvPr id="22" name="直接箭头连接符 21"/>
          <p:cNvCxnSpPr/>
          <p:nvPr/>
        </p:nvCxnSpPr>
        <p:spPr>
          <a:xfrm>
            <a:off x="4170515" y="1200150"/>
            <a:ext cx="0" cy="647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21565" y="1346716"/>
            <a:ext cx="513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Current negotiation history, domain, and time t</a:t>
            </a:r>
            <a:endParaRPr lang="zh-CN" altLang="en-US" dirty="0"/>
          </a:p>
        </p:txBody>
      </p:sp>
      <p:cxnSp>
        <p:nvCxnSpPr>
          <p:cNvPr id="27" name="直接箭头连接符 26"/>
          <p:cNvCxnSpPr>
            <a:stCxn id="5" idx="2"/>
          </p:cNvCxnSpPr>
          <p:nvPr/>
        </p:nvCxnSpPr>
        <p:spPr>
          <a:xfrm>
            <a:off x="4177963" y="2581946"/>
            <a:ext cx="86" cy="514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1" idx="2"/>
            <a:endCxn id="14" idx="0"/>
          </p:cNvCxnSpPr>
          <p:nvPr/>
        </p:nvCxnSpPr>
        <p:spPr>
          <a:xfrm flipH="1">
            <a:off x="2463913" y="3821070"/>
            <a:ext cx="1721670" cy="559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11" idx="2"/>
            <a:endCxn id="16" idx="0"/>
          </p:cNvCxnSpPr>
          <p:nvPr/>
        </p:nvCxnSpPr>
        <p:spPr>
          <a:xfrm>
            <a:off x="4185583" y="3821070"/>
            <a:ext cx="1751167" cy="559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3105361" y="5532773"/>
            <a:ext cx="2536691" cy="724829"/>
            <a:chOff x="5121470" y="2219532"/>
            <a:chExt cx="2197175" cy="724829"/>
          </a:xfrm>
        </p:grpSpPr>
        <p:sp>
          <p:nvSpPr>
            <p:cNvPr id="39" name="矩形 38"/>
            <p:cNvSpPr/>
            <p:nvPr/>
          </p:nvSpPr>
          <p:spPr>
            <a:xfrm>
              <a:off x="5181599" y="2219532"/>
              <a:ext cx="2129883" cy="72482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21470" y="2254815"/>
              <a:ext cx="2197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Produce the final </a:t>
              </a:r>
            </a:p>
            <a:p>
              <a:pPr algn="ctr"/>
              <a:r>
                <a:rPr lang="en-US" altLang="zh-CN" dirty="0" smtClean="0"/>
                <a:t>move</a:t>
              </a:r>
              <a:endParaRPr lang="zh-CN" altLang="en-US" dirty="0"/>
            </a:p>
          </p:txBody>
        </p:sp>
      </p:grpSp>
      <p:cxnSp>
        <p:nvCxnSpPr>
          <p:cNvPr id="44" name="直接箭头连接符 43"/>
          <p:cNvCxnSpPr>
            <a:stCxn id="13" idx="2"/>
          </p:cNvCxnSpPr>
          <p:nvPr/>
        </p:nvCxnSpPr>
        <p:spPr>
          <a:xfrm>
            <a:off x="2433261" y="5105400"/>
            <a:ext cx="1456159" cy="427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4841156" y="5105400"/>
            <a:ext cx="1018838" cy="436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形状 52"/>
          <p:cNvCxnSpPr/>
          <p:nvPr/>
        </p:nvCxnSpPr>
        <p:spPr>
          <a:xfrm rot="5400000" flipH="1">
            <a:off x="251378" y="2240674"/>
            <a:ext cx="4811387" cy="3165320"/>
          </a:xfrm>
          <a:prstGeom prst="bentConnector3">
            <a:avLst>
              <a:gd name="adj1" fmla="val -3680"/>
            </a:avLst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>
            <a:off x="1074413" y="1443852"/>
            <a:ext cx="31037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4391694" y="2623245"/>
          <a:ext cx="269156" cy="434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26720" imgH="203040" progId="Equation.3">
                  <p:embed/>
                </p:oleObj>
              </mc:Choice>
              <mc:Fallback>
                <p:oleObj name="Equation" r:id="rId4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694" y="2623245"/>
                        <a:ext cx="269156" cy="434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85749" y="3745092"/>
          <a:ext cx="10048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749" y="3745092"/>
                        <a:ext cx="1004888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236649" y="3692525"/>
          <a:ext cx="1006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8" imgW="457200" imgH="228600" progId="Equation.3">
                  <p:embed/>
                </p:oleObj>
              </mc:Choice>
              <mc:Fallback>
                <p:oleObj name="Equation" r:id="rId8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649" y="3692525"/>
                        <a:ext cx="10064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5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Component Description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97841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Acceptance-Threshold  (AT) component</a:t>
            </a:r>
          </a:p>
          <a:p>
            <a:pPr lvl="1"/>
            <a:r>
              <a:rPr lang="en-US" altLang="zh-CN" dirty="0" smtClean="0"/>
              <a:t>Non-exploitation point</a:t>
            </a:r>
          </a:p>
          <a:p>
            <a:pPr lvl="1"/>
            <a:r>
              <a:rPr lang="en-US" altLang="zh-CN" dirty="0" smtClean="0"/>
              <a:t>Adaptively adjusting Non-exploitation point</a:t>
            </a:r>
          </a:p>
          <a:p>
            <a:pPr lvl="2"/>
            <a:r>
              <a:rPr lang="en-US" altLang="zh-CN" dirty="0" smtClean="0"/>
              <a:t>Domain-dependent, e.g., discount factor, domain size.</a:t>
            </a:r>
          </a:p>
          <a:p>
            <a:pPr lvl="2"/>
            <a:r>
              <a:rPr lang="en-US" altLang="zh-CN" dirty="0" smtClean="0"/>
              <a:t>Behavior-dependent, e.g., Concession degree of the opponent</a:t>
            </a:r>
          </a:p>
          <a:p>
            <a:pPr lvl="1"/>
            <a:endParaRPr lang="zh-CN" altLang="en-US" dirty="0" smtClean="0"/>
          </a:p>
          <a:p>
            <a:pPr lvl="2"/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CUHKAgent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237673" y="2192183"/>
          <a:ext cx="279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673" y="2192183"/>
                        <a:ext cx="2794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872390" y="1901957"/>
          <a:ext cx="2778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390" y="1901957"/>
                        <a:ext cx="2778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1287495" y="3138986"/>
            <a:ext cx="6382549" cy="3264333"/>
            <a:chOff x="847725" y="1600201"/>
            <a:chExt cx="7448550" cy="476217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7725" y="1600201"/>
              <a:ext cx="7448550" cy="4762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右箭头 12"/>
            <p:cNvSpPr/>
            <p:nvPr/>
          </p:nvSpPr>
          <p:spPr>
            <a:xfrm rot="18616186">
              <a:off x="4327982" y="3619518"/>
              <a:ext cx="724485" cy="1043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 rot="7853751">
              <a:off x="4341630" y="4709392"/>
              <a:ext cx="724485" cy="1043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253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Component Description 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Next-Bid (NB) component</a:t>
            </a:r>
          </a:p>
          <a:p>
            <a:pPr lvl="1"/>
            <a:r>
              <a:rPr lang="en-US" altLang="zh-CN" dirty="0" smtClean="0"/>
              <a:t>Select the estimated best one for opponent from the set of candidate negotiation outcomes</a:t>
            </a:r>
          </a:p>
          <a:p>
            <a:r>
              <a:rPr lang="en-US" altLang="zh-CN" dirty="0" smtClean="0"/>
              <a:t>Acceptance-Condition (AC) component</a:t>
            </a:r>
          </a:p>
          <a:p>
            <a:pPr lvl="1"/>
            <a:r>
              <a:rPr lang="en-US" altLang="zh-CN" dirty="0" smtClean="0"/>
              <a:t>Acceptance conditions</a:t>
            </a:r>
          </a:p>
          <a:p>
            <a:pPr lvl="2"/>
            <a:r>
              <a:rPr lang="en-US" altLang="zh-CN" dirty="0" smtClean="0"/>
              <a:t>Our agent’s utility of the opponent’s offer &gt; our acceptance threshold </a:t>
            </a:r>
          </a:p>
          <a:p>
            <a:pPr lvl="2">
              <a:buNone/>
            </a:pPr>
            <a:r>
              <a:rPr lang="en-US" altLang="zh-CN" dirty="0" smtClean="0"/>
              <a:t>	</a:t>
            </a:r>
            <a:r>
              <a:rPr lang="en-US" altLang="zh-CN" b="1" dirty="0" smtClean="0"/>
              <a:t>OR</a:t>
            </a:r>
          </a:p>
          <a:p>
            <a:pPr lvl="2"/>
            <a:r>
              <a:rPr lang="en-US" altLang="zh-CN" dirty="0" smtClean="0"/>
              <a:t>Our agent’s utility of the opponent’s offer &gt;its utility of our offer to be proposed</a:t>
            </a:r>
          </a:p>
          <a:p>
            <a:r>
              <a:rPr lang="en-US" altLang="zh-CN" dirty="0" smtClean="0"/>
              <a:t>Termination-Condition (TC) component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Treating the reservation value simply as an </a:t>
            </a:r>
            <a:r>
              <a:rPr lang="en-US" altLang="zh-CN" b="1" dirty="0" smtClean="0"/>
              <a:t>alternative offer </a:t>
            </a:r>
            <a:r>
              <a:rPr lang="en-US" altLang="zh-CN" dirty="0" smtClean="0"/>
              <a:t>proposed by the opponent </a:t>
            </a:r>
          </a:p>
          <a:p>
            <a:pPr lvl="1"/>
            <a:r>
              <a:rPr lang="en-US" altLang="zh-CN" dirty="0" smtClean="0"/>
              <a:t>Termination conditions 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CUHKAgent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7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4382" y="2653048"/>
            <a:ext cx="7061200" cy="2215167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Thank you!</a:t>
            </a:r>
            <a:br>
              <a:rPr lang="en-US" altLang="zh-CN" sz="4800" dirty="0" smtClean="0"/>
            </a:br>
            <a:r>
              <a:rPr lang="en-US" altLang="zh-CN" sz="4800" dirty="0" smtClean="0"/>
              <a:t>Q&amp;A</a:t>
            </a:r>
            <a:endParaRPr lang="zh-CN" altLang="en-US" sz="4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CUHKAgent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5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IAMhaggler2012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49745"/>
          </a:xfrm>
        </p:spPr>
        <p:txBody>
          <a:bodyPr/>
          <a:lstStyle/>
          <a:p>
            <a:r>
              <a:rPr lang="en-US" dirty="0" smtClean="0"/>
              <a:t>University of Southampton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Colin R Williams</a:t>
            </a:r>
            <a:r>
              <a:rPr lang="en-US" dirty="0" smtClean="0"/>
              <a:t>, </a:t>
            </a:r>
            <a:r>
              <a:rPr lang="en-US" dirty="0" err="1" smtClean="0"/>
              <a:t>Valentin</a:t>
            </a:r>
            <a:r>
              <a:rPr lang="en-US" dirty="0" smtClean="0"/>
              <a:t> </a:t>
            </a:r>
            <a:r>
              <a:rPr lang="en-US" dirty="0" err="1" smtClean="0"/>
              <a:t>Robu</a:t>
            </a:r>
            <a:r>
              <a:rPr lang="en-US" dirty="0" smtClean="0"/>
              <a:t>,</a:t>
            </a:r>
          </a:p>
          <a:p>
            <a:r>
              <a:rPr lang="en-US" dirty="0" smtClean="0"/>
              <a:t>Enrico H </a:t>
            </a:r>
            <a:r>
              <a:rPr lang="en-US" dirty="0" err="1" smtClean="0"/>
              <a:t>Gerding</a:t>
            </a:r>
            <a:r>
              <a:rPr lang="en-US" dirty="0" smtClean="0"/>
              <a:t>, Nicholas R Jennings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3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Our Approach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Principled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, decision-theoretic approach</a:t>
            </a:r>
          </a:p>
          <a:p>
            <a:pPr lvl="1"/>
            <a:r>
              <a:rPr lang="en-GB" dirty="0">
                <a:latin typeface="Georgia" charset="0"/>
                <a:ea typeface="ＭＳ Ｐゴシック" charset="0"/>
              </a:rPr>
              <a:t>Sets behaviour as </a:t>
            </a:r>
            <a:r>
              <a:rPr lang="en-GB" dirty="0" smtClean="0">
                <a:latin typeface="Georgia" charset="0"/>
                <a:ea typeface="ＭＳ Ｐゴシック" charset="0"/>
              </a:rPr>
              <a:t>best </a:t>
            </a:r>
            <a:r>
              <a:rPr lang="en-GB" dirty="0">
                <a:latin typeface="Georgia" charset="0"/>
                <a:ea typeface="ＭＳ Ｐゴシック" charset="0"/>
              </a:rPr>
              <a:t>response to </a:t>
            </a:r>
            <a:r>
              <a:rPr lang="en-GB" dirty="0" smtClean="0">
                <a:latin typeface="Georgia" charset="0"/>
                <a:ea typeface="ＭＳ Ｐゴシック" charset="0"/>
              </a:rPr>
              <a:t>negotiation </a:t>
            </a:r>
            <a:r>
              <a:rPr lang="en-GB" dirty="0">
                <a:latin typeface="Georgia" charset="0"/>
                <a:ea typeface="ＭＳ Ｐゴシック" charset="0"/>
              </a:rPr>
              <a:t>environment and opponent behaviour</a:t>
            </a:r>
            <a:r>
              <a:rPr lang="en-GB" dirty="0" smtClean="0">
                <a:latin typeface="Georgia" charset="0"/>
                <a:ea typeface="ＭＳ Ｐゴシック" charset="0"/>
              </a:rPr>
              <a:t>.</a:t>
            </a:r>
          </a:p>
          <a:p>
            <a:r>
              <a:rPr lang="en-GB" dirty="0" smtClean="0">
                <a:latin typeface="Georgia" charset="0"/>
                <a:ea typeface="ＭＳ Ｐゴシック" charset="0"/>
              </a:rPr>
              <a:t>Considers</a:t>
            </a:r>
          </a:p>
          <a:p>
            <a:pPr lvl="1"/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The </a:t>
            </a:r>
            <a:r>
              <a:rPr lang="en-GB" b="1" dirty="0">
                <a:latin typeface="Georgia" charset="0"/>
                <a:ea typeface="ＭＳ Ｐゴシック" charset="0"/>
                <a:cs typeface="ＭＳ Ｐゴシック" charset="0"/>
              </a:rPr>
              <a:t>discounting </a:t>
            </a:r>
            <a:r>
              <a:rPr lang="en-GB" b="1" dirty="0" smtClean="0">
                <a:latin typeface="Georgia" charset="0"/>
                <a:ea typeface="ＭＳ Ｐゴシック" charset="0"/>
                <a:cs typeface="ＭＳ Ｐゴシック" charset="0"/>
              </a:rPr>
              <a:t>factor</a:t>
            </a:r>
          </a:p>
          <a:p>
            <a:pPr lvl="1"/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The </a:t>
            </a:r>
            <a:r>
              <a:rPr lang="en-GB" b="1" dirty="0">
                <a:latin typeface="Georgia" charset="0"/>
                <a:ea typeface="ＭＳ Ｐゴシック" charset="0"/>
                <a:cs typeface="ＭＳ Ｐゴシック" charset="0"/>
              </a:rPr>
              <a:t>remaining </a:t>
            </a:r>
            <a:r>
              <a:rPr lang="en-GB" b="1" dirty="0" smtClean="0">
                <a:latin typeface="Georgia" charset="0"/>
                <a:ea typeface="ＭＳ Ｐゴシック" charset="0"/>
                <a:cs typeface="ＭＳ Ｐゴシック" charset="0"/>
              </a:rPr>
              <a:t>time</a:t>
            </a:r>
          </a:p>
          <a:p>
            <a:pPr lvl="1"/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The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effect of the opponent’s </a:t>
            </a:r>
            <a:r>
              <a:rPr lang="en-GB" b="1" dirty="0">
                <a:latin typeface="Georgia" charset="0"/>
                <a:ea typeface="ＭＳ Ｐゴシック" charset="0"/>
                <a:cs typeface="ＭＳ Ｐゴシック" charset="0"/>
              </a:rPr>
              <a:t>future concession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 on our utility</a:t>
            </a:r>
          </a:p>
          <a:p>
            <a:endParaRPr lang="en-GB" dirty="0">
              <a:latin typeface="Georgia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Automated Negotiating Agent Competition 2012 IAMhaggler2012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Gaussian Process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Use a Gaussian process regression technique in an attempt to learn the opponent’</a:t>
            </a:r>
            <a:r>
              <a:rPr lang="en-GB" altLang="ja-JP" dirty="0">
                <a:latin typeface="Georgia" charset="0"/>
                <a:ea typeface="ＭＳ Ｐゴシック" charset="0"/>
                <a:cs typeface="ＭＳ Ｐゴシック" charset="0"/>
              </a:rPr>
              <a:t>s concession.</a:t>
            </a:r>
          </a:p>
          <a:p>
            <a:pPr lvl="1"/>
            <a:r>
              <a:rPr lang="en-GB" dirty="0">
                <a:latin typeface="Georgia" charset="0"/>
                <a:ea typeface="ＭＳ Ｐゴシック" charset="0"/>
              </a:rPr>
              <a:t>Mean prediction</a:t>
            </a:r>
          </a:p>
          <a:p>
            <a:pPr lvl="1"/>
            <a:r>
              <a:rPr lang="en-GB" dirty="0">
                <a:latin typeface="Georgia" charset="0"/>
                <a:ea typeface="ＭＳ Ｐゴシック" charset="0"/>
              </a:rPr>
              <a:t>Confidence measure</a:t>
            </a:r>
          </a:p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Set concession rate according to this prediction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</p:spTree>
    <p:extLst>
      <p:ext uri="{BB962C8B-B14F-4D97-AF65-F5344CB8AC3E}">
        <p14:creationId xmlns:p14="http://schemas.microsoft.com/office/powerpoint/2010/main" val="331192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and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domain consists of pair of preference profiles.</a:t>
            </a:r>
          </a:p>
          <a:p>
            <a:r>
              <a:rPr lang="en-US" dirty="0" smtClean="0"/>
              <a:t>Each preference profile specified as linearly additive utility function.</a:t>
            </a:r>
          </a:p>
          <a:p>
            <a:endParaRPr lang="en-US" dirty="0"/>
          </a:p>
          <a:p>
            <a:r>
              <a:rPr lang="en-US" dirty="0" smtClean="0"/>
              <a:t>Between 1 and 8 issues.</a:t>
            </a:r>
          </a:p>
          <a:p>
            <a:r>
              <a:rPr lang="en-US" dirty="0" smtClean="0"/>
              <a:t>Domains with between 3 and 390,625 </a:t>
            </a:r>
            <a:r>
              <a:rPr lang="en-US" dirty="0"/>
              <a:t>p</a:t>
            </a:r>
            <a:r>
              <a:rPr lang="en-US" dirty="0" smtClean="0"/>
              <a:t>ossible outcomes.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7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Gaussian Process Regression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57360" y="2266580"/>
            <a:ext cx="3887788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 Box 1033"/>
          <p:cNvSpPr txBox="1">
            <a:spLocks noChangeArrowheads="1"/>
          </p:cNvSpPr>
          <p:nvPr/>
        </p:nvSpPr>
        <p:spPr bwMode="auto">
          <a:xfrm>
            <a:off x="4289610" y="5506668"/>
            <a:ext cx="1647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/>
            <a:r>
              <a:rPr lang="en-GB"/>
              <a:t>Observed data points at time t</a:t>
            </a:r>
            <a:r>
              <a:rPr lang="en-GB" baseline="-25000"/>
              <a:t>c</a:t>
            </a:r>
          </a:p>
        </p:txBody>
      </p:sp>
      <p:pic>
        <p:nvPicPr>
          <p:cNvPr id="20" name="Picture 2" descr="gaussianprocess50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Use a Gaussian process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regression 									technique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in an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									attempt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to learn the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									opponent’</a:t>
            </a:r>
            <a:r>
              <a:rPr lang="en-GB" altLang="ja-JP" dirty="0" smtClean="0">
                <a:latin typeface="Georgia" charset="0"/>
                <a:ea typeface="ＭＳ Ｐゴシック" charset="0"/>
                <a:cs typeface="ＭＳ Ｐゴシック" charset="0"/>
              </a:rPr>
              <a:t>s 									concession</a:t>
            </a:r>
            <a:r>
              <a:rPr lang="en-GB" altLang="ja-JP" dirty="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Gaussian Process Regression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 rot="5400000">
            <a:off x="-117289" y="4182692"/>
            <a:ext cx="358140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57360" y="2266580"/>
            <a:ext cx="3887788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4289610" y="5506668"/>
            <a:ext cx="35274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GB" b="1" dirty="0" smtClean="0">
                <a:latin typeface="+mj-lt"/>
              </a:rPr>
              <a:t>Completed Gaussian Process Regression </a:t>
            </a:r>
            <a:r>
              <a:rPr lang="en-GB" dirty="0" smtClean="0">
                <a:latin typeface="+mj-lt"/>
              </a:rPr>
              <a:t>(showing mean and 95% confidence interval)</a:t>
            </a:r>
            <a:endParaRPr lang="en-GB" dirty="0">
              <a:latin typeface="+mj-lt"/>
            </a:endParaRPr>
          </a:p>
        </p:txBody>
      </p:sp>
      <p:pic>
        <p:nvPicPr>
          <p:cNvPr id="10" name="Picture 14" descr="gaussianprocess50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gaussianprocess50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0598" y="2625355"/>
            <a:ext cx="130175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mean prediction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057585" y="2842843"/>
            <a:ext cx="863600" cy="2873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560823" y="4643068"/>
            <a:ext cx="125253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95% confidence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interval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208523" y="3635005"/>
            <a:ext cx="0" cy="10080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Predict future concession by opponent.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0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Maximise Expected Utility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  <p:cxnSp>
        <p:nvCxnSpPr>
          <p:cNvPr id="25" name="Straight Connector 11"/>
          <p:cNvCxnSpPr>
            <a:cxnSpLocks noChangeShapeType="1"/>
          </p:cNvCxnSpPr>
          <p:nvPr/>
        </p:nvCxnSpPr>
        <p:spPr bwMode="auto">
          <a:xfrm rot="5400000">
            <a:off x="-117289" y="4182692"/>
            <a:ext cx="358140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257360" y="2266580"/>
            <a:ext cx="3887788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" name="Picture 18" descr="gaussianprocess50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 descr="gaussianprocess50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gaussianprocess50.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89373" y="5290768"/>
            <a:ext cx="1597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Expected discounted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utility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3208523" y="4282705"/>
            <a:ext cx="0" cy="10080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Apply discounting to determine expected 									discounted utility of 									our opponent’s offer 									at time t.</a:t>
            </a:r>
          </a:p>
        </p:txBody>
      </p:sp>
    </p:spTree>
    <p:extLst>
      <p:ext uri="{BB962C8B-B14F-4D97-AF65-F5344CB8AC3E}">
        <p14:creationId xmlns:p14="http://schemas.microsoft.com/office/powerpoint/2010/main" val="415693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Find the </a:t>
            </a:r>
            <a:r>
              <a:rPr lang="en-GB" b="1" dirty="0">
                <a:latin typeface="Georgia" charset="0"/>
                <a:ea typeface="ＭＳ Ｐゴシック" charset="0"/>
                <a:cs typeface="ＭＳ Ｐゴシック" charset="0"/>
              </a:rPr>
              <a:t>time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, t</a:t>
            </a:r>
            <a:r>
              <a:rPr lang="en-GB" baseline="30000" dirty="0">
                <a:latin typeface="Georgia" charset="0"/>
                <a:ea typeface="ＭＳ Ｐゴシック" charset="0"/>
                <a:cs typeface="ＭＳ Ｐゴシック" charset="0"/>
              </a:rPr>
              <a:t>*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, at which expected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									discounted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utility of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									our 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opponent’</a:t>
            </a:r>
            <a:r>
              <a:rPr lang="en-GB" altLang="ja-JP" dirty="0">
                <a:latin typeface="Georgia" charset="0"/>
                <a:ea typeface="ＭＳ Ｐゴシック" charset="0"/>
                <a:cs typeface="ＭＳ Ｐゴシック" charset="0"/>
              </a:rPr>
              <a:t>s offer </a:t>
            </a:r>
            <a:r>
              <a:rPr lang="en-GB" altLang="ja-JP" dirty="0" smtClean="0">
                <a:latin typeface="Georgia" charset="0"/>
                <a:ea typeface="ＭＳ Ｐゴシック" charset="0"/>
                <a:cs typeface="ＭＳ Ｐゴシック" charset="0"/>
              </a:rPr>
              <a:t>									is </a:t>
            </a:r>
            <a:r>
              <a:rPr lang="en-GB" altLang="ja-JP" dirty="0">
                <a:latin typeface="Georgia" charset="0"/>
                <a:ea typeface="ＭＳ Ｐゴシック" charset="0"/>
                <a:cs typeface="ＭＳ Ｐゴシック" charset="0"/>
              </a:rPr>
              <a:t>maximised.</a:t>
            </a: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Maximise Expected Utility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7360" y="2266580"/>
            <a:ext cx="3887788" cy="4103688"/>
            <a:chOff x="257360" y="2266580"/>
            <a:chExt cx="3887788" cy="4103688"/>
          </a:xfrm>
        </p:grpSpPr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 rot="5400000">
              <a:off x="-117289" y="4182692"/>
              <a:ext cx="3581400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257360" y="2266580"/>
              <a:ext cx="3887788" cy="41036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bIns="0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3" name="Picture 20" descr="gaussianprocess50.1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35" y="2266580"/>
              <a:ext cx="3673475" cy="404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1" descr="gaussianprocess50.2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35" y="2266580"/>
              <a:ext cx="3673475" cy="404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2" descr="gaussianprocess50.3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35" y="2266580"/>
              <a:ext cx="3673475" cy="404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 descr="gaussianprocess50.4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35" y="2266580"/>
              <a:ext cx="3673475" cy="404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25"/>
            <p:cNvSpPr txBox="1">
              <a:spLocks noChangeArrowheads="1"/>
            </p:cNvSpPr>
            <p:nvPr/>
          </p:nvSpPr>
          <p:spPr bwMode="auto">
            <a:xfrm>
              <a:off x="760598" y="2553918"/>
              <a:ext cx="115252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/>
              <a:r>
                <a:rPr lang="en-GB" dirty="0">
                  <a:solidFill>
                    <a:srgbClr val="323D43"/>
                  </a:solidFill>
                  <a:latin typeface="Georgia" charset="0"/>
                </a:rPr>
                <a:t>time at which expected discounted utility is maximised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697223" y="3490543"/>
              <a:ext cx="1079500" cy="6477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2605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600201"/>
            <a:ext cx="8229600" cy="46748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Find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the best </a:t>
            </a:r>
            <a:r>
              <a:rPr lang="en-GB" b="1" dirty="0">
                <a:latin typeface="Georgia" charset="0"/>
                <a:ea typeface="ＭＳ Ｐゴシック" charset="0"/>
                <a:cs typeface="ＭＳ Ｐゴシック" charset="0"/>
              </a:rPr>
              <a:t>utility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, u</a:t>
            </a:r>
            <a:r>
              <a:rPr lang="en-GB" baseline="30000" dirty="0" smtClean="0">
                <a:latin typeface="Georgia" charset="0"/>
                <a:ea typeface="ＭＳ Ｐゴシック" charset="0"/>
                <a:cs typeface="ＭＳ Ｐゴシック" charset="0"/>
              </a:rPr>
              <a:t>*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 to offer at time t</a:t>
            </a:r>
            <a:r>
              <a:rPr lang="en-GB" baseline="30000" dirty="0" smtClean="0">
                <a:latin typeface="Georgia" charset="0"/>
                <a:ea typeface="ＭＳ Ｐゴシック" charset="0"/>
                <a:cs typeface="ＭＳ Ｐゴシック" charset="0"/>
              </a:rPr>
              <a:t>*</a:t>
            </a:r>
            <a:endParaRPr lang="en-GB" baseline="300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Maximise Expected Utility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60786" y="2265033"/>
            <a:ext cx="3889375" cy="4103688"/>
            <a:chOff x="4361048" y="2266580"/>
            <a:chExt cx="3889375" cy="410368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361048" y="2266580"/>
              <a:ext cx="3889375" cy="41036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bIns="0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3" name="Picture 31" descr="maximisation0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510" y="2266580"/>
              <a:ext cx="3671888" cy="40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9"/>
            <p:cNvCxnSpPr>
              <a:cxnSpLocks noChangeShapeType="1"/>
            </p:cNvCxnSpPr>
            <p:nvPr/>
          </p:nvCxnSpPr>
          <p:spPr bwMode="auto">
            <a:xfrm>
              <a:off x="7097898" y="2501530"/>
              <a:ext cx="304800" cy="1588"/>
            </a:xfrm>
            <a:prstGeom prst="line">
              <a:avLst/>
            </a:prstGeom>
            <a:noFill/>
            <a:ln w="38100">
              <a:solidFill>
                <a:srgbClr val="1D5C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7370948" y="2388818"/>
              <a:ext cx="762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800" smtClean="0">
                  <a:latin typeface="+mj-lt"/>
                </a:rPr>
                <a:t>P(U(o) &gt; u)</a:t>
              </a:r>
            </a:p>
          </p:txBody>
        </p:sp>
        <p:sp>
          <p:nvSpPr>
            <p:cNvPr id="16" name="TextBox 40"/>
            <p:cNvSpPr txBox="1">
              <a:spLocks noChangeArrowheads="1"/>
            </p:cNvSpPr>
            <p:nvPr/>
          </p:nvSpPr>
          <p:spPr bwMode="auto">
            <a:xfrm>
              <a:off x="4937310" y="2914280"/>
              <a:ext cx="17287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/>
              <a:r>
                <a:rPr lang="en-GB">
                  <a:solidFill>
                    <a:srgbClr val="323D43"/>
                  </a:solidFill>
                  <a:latin typeface="Georgia" charset="0"/>
                </a:rPr>
                <a:t>probability of offer</a:t>
              </a:r>
            </a:p>
            <a:p>
              <a:pPr algn="l"/>
              <a:r>
                <a:rPr lang="en-GB">
                  <a:solidFill>
                    <a:srgbClr val="323D43"/>
                  </a:solidFill>
                  <a:latin typeface="Georgia" charset="0"/>
                </a:rPr>
                <a:t>being accepted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161273" y="3201618"/>
              <a:ext cx="1008062" cy="28892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8" name="Straight Connector 11"/>
          <p:cNvCxnSpPr>
            <a:cxnSpLocks noChangeShapeType="1"/>
          </p:cNvCxnSpPr>
          <p:nvPr/>
        </p:nvCxnSpPr>
        <p:spPr bwMode="auto">
          <a:xfrm rot="5400000">
            <a:off x="-117289" y="4182692"/>
            <a:ext cx="358140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257360" y="2266580"/>
            <a:ext cx="3887788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0" name="Picture 23" descr="gaussianprocess50.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4" descr="gaussianprocess50.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5" descr="gaussianprocess50.3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6" descr="gaussianprocess50.4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8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Maximise Expected Utility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  <p:cxnSp>
        <p:nvCxnSpPr>
          <p:cNvPr id="19" name="Straight Connector 11"/>
          <p:cNvCxnSpPr>
            <a:cxnSpLocks noChangeShapeType="1"/>
          </p:cNvCxnSpPr>
          <p:nvPr/>
        </p:nvCxnSpPr>
        <p:spPr bwMode="auto">
          <a:xfrm rot="5400000">
            <a:off x="-117289" y="4182692"/>
            <a:ext cx="358140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57360" y="2266580"/>
            <a:ext cx="3887788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Picture 23" descr="gaussianprocess50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gaussianprocess50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gaussianprocess50.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" descr="gaussianprocess50.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gaussianprocess50.5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4361048" y="2266580"/>
            <a:ext cx="3889375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" name="Picture 31" descr="maximisation0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0" y="2266580"/>
            <a:ext cx="36718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2" descr="maximisation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0" y="2266580"/>
            <a:ext cx="36718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9"/>
          <p:cNvCxnSpPr>
            <a:cxnSpLocks noChangeShapeType="1"/>
          </p:cNvCxnSpPr>
          <p:nvPr/>
        </p:nvCxnSpPr>
        <p:spPr bwMode="auto">
          <a:xfrm>
            <a:off x="7097898" y="2501530"/>
            <a:ext cx="304800" cy="1588"/>
          </a:xfrm>
          <a:prstGeom prst="line">
            <a:avLst/>
          </a:prstGeom>
          <a:noFill/>
          <a:ln w="38100">
            <a:solidFill>
              <a:srgbClr val="1D5C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10"/>
          <p:cNvCxnSpPr>
            <a:cxnSpLocks noChangeShapeType="1"/>
          </p:cNvCxnSpPr>
          <p:nvPr/>
        </p:nvCxnSpPr>
        <p:spPr bwMode="auto">
          <a:xfrm>
            <a:off x="7097898" y="2661868"/>
            <a:ext cx="304800" cy="1587"/>
          </a:xfrm>
          <a:prstGeom prst="line">
            <a:avLst/>
          </a:prstGeom>
          <a:noFill/>
          <a:ln w="38100">
            <a:solidFill>
              <a:srgbClr val="6E76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7370948" y="255391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800" smtClean="0">
                <a:latin typeface="+mj-lt"/>
              </a:rPr>
              <a:t>E(u)</a:t>
            </a: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7370948" y="2388818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800" smtClean="0">
                <a:latin typeface="+mj-lt"/>
              </a:rPr>
              <a:t>P(U(o) &gt; u)</a:t>
            </a:r>
          </a:p>
        </p:txBody>
      </p:sp>
      <p:cxnSp>
        <p:nvCxnSpPr>
          <p:cNvPr id="33" name="Straight Connector 7"/>
          <p:cNvCxnSpPr>
            <a:cxnSpLocks noChangeShapeType="1"/>
          </p:cNvCxnSpPr>
          <p:nvPr/>
        </p:nvCxnSpPr>
        <p:spPr bwMode="auto">
          <a:xfrm>
            <a:off x="6953435" y="4798643"/>
            <a:ext cx="0" cy="11207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Cross 1"/>
          <p:cNvSpPr>
            <a:spLocks noChangeArrowheads="1"/>
          </p:cNvSpPr>
          <p:nvPr/>
        </p:nvSpPr>
        <p:spPr bwMode="auto">
          <a:xfrm rot="2700000">
            <a:off x="6876442" y="5844011"/>
            <a:ext cx="158750" cy="160337"/>
          </a:xfrm>
          <a:prstGeom prst="plus">
            <a:avLst>
              <a:gd name="adj" fmla="val 34417"/>
            </a:avLst>
          </a:prstGeom>
          <a:solidFill>
            <a:srgbClr val="C201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35" name="Cross 29"/>
          <p:cNvSpPr>
            <a:spLocks noChangeArrowheads="1"/>
          </p:cNvSpPr>
          <p:nvPr/>
        </p:nvSpPr>
        <p:spPr bwMode="auto">
          <a:xfrm rot="2700000">
            <a:off x="2765610" y="3642943"/>
            <a:ext cx="158750" cy="158750"/>
          </a:xfrm>
          <a:prstGeom prst="plus">
            <a:avLst>
              <a:gd name="adj" fmla="val 34417"/>
            </a:avLst>
          </a:prstGeom>
          <a:solidFill>
            <a:srgbClr val="C201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36" name="TextBox 33"/>
          <p:cNvSpPr txBox="1">
            <a:spLocks noChangeArrowheads="1"/>
          </p:cNvSpPr>
          <p:nvPr/>
        </p:nvSpPr>
        <p:spPr bwMode="auto">
          <a:xfrm>
            <a:off x="4937310" y="3850905"/>
            <a:ext cx="1728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/>
            <a:r>
              <a:rPr lang="en-GB">
                <a:solidFill>
                  <a:srgbClr val="323D43"/>
                </a:solidFill>
                <a:latin typeface="Georgia" charset="0"/>
              </a:rPr>
              <a:t>expected utility of proposing offer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585010" y="4354143"/>
            <a:ext cx="288925" cy="7921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41"/>
          <p:cNvSpPr txBox="1">
            <a:spLocks noChangeArrowheads="1"/>
          </p:cNvSpPr>
          <p:nvPr/>
        </p:nvSpPr>
        <p:spPr bwMode="auto">
          <a:xfrm>
            <a:off x="4937310" y="2914280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/>
            <a:r>
              <a:rPr lang="en-GB">
                <a:solidFill>
                  <a:srgbClr val="323D43"/>
                </a:solidFill>
                <a:latin typeface="Georgia" charset="0"/>
              </a:rPr>
              <a:t>probability of offer</a:t>
            </a:r>
          </a:p>
          <a:p>
            <a:pPr algn="l"/>
            <a:r>
              <a:rPr lang="en-GB">
                <a:solidFill>
                  <a:srgbClr val="323D43"/>
                </a:solidFill>
                <a:latin typeface="Georgia" charset="0"/>
              </a:rPr>
              <a:t>being accepted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6161273" y="3201618"/>
            <a:ext cx="1008062" cy="2889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849748" y="3417518"/>
            <a:ext cx="7191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/>
            <a:r>
              <a:rPr lang="en-GB">
                <a:solidFill>
                  <a:srgbClr val="323D43"/>
                </a:solidFill>
                <a:latin typeface="Georgia" charset="0"/>
              </a:rPr>
              <a:t>[t*, u*]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57200" y="1600201"/>
            <a:ext cx="8229600" cy="46748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Find 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the best </a:t>
            </a:r>
            <a:r>
              <a:rPr lang="en-GB" b="1" dirty="0">
                <a:latin typeface="Georgia" charset="0"/>
                <a:ea typeface="ＭＳ Ｐゴシック" charset="0"/>
                <a:cs typeface="ＭＳ Ｐゴシック" charset="0"/>
              </a:rPr>
              <a:t>utility</a:t>
            </a:r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, u</a:t>
            </a:r>
            <a:r>
              <a:rPr lang="en-GB" baseline="30000" dirty="0" smtClean="0">
                <a:latin typeface="Georgia" charset="0"/>
                <a:ea typeface="ＭＳ Ｐゴシック" charset="0"/>
                <a:cs typeface="ＭＳ Ｐゴシック" charset="0"/>
              </a:rPr>
              <a:t>*</a:t>
            </a:r>
            <a:r>
              <a:rPr lang="en-GB" dirty="0" smtClean="0">
                <a:latin typeface="Georgia" charset="0"/>
                <a:ea typeface="ＭＳ Ｐゴシック" charset="0"/>
                <a:cs typeface="ＭＳ Ｐゴシック" charset="0"/>
              </a:rPr>
              <a:t> to offer at time t</a:t>
            </a:r>
            <a:r>
              <a:rPr lang="en-GB" baseline="30000" dirty="0" smtClean="0">
                <a:latin typeface="Georgia" charset="0"/>
                <a:ea typeface="ＭＳ Ｐゴシック" charset="0"/>
                <a:cs typeface="ＭＳ Ｐゴシック" charset="0"/>
              </a:rPr>
              <a:t>*</a:t>
            </a:r>
            <a:endParaRPr lang="en-GB" baseline="300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Choose Target Utility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600201"/>
            <a:ext cx="8229600" cy="11639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Concede towards [t*, u*].</a:t>
            </a:r>
          </a:p>
          <a:p>
            <a:pPr marL="0" indent="0">
              <a:buNone/>
            </a:pP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1" name="Straight Connector 11"/>
          <p:cNvCxnSpPr>
            <a:cxnSpLocks noChangeShapeType="1"/>
          </p:cNvCxnSpPr>
          <p:nvPr/>
        </p:nvCxnSpPr>
        <p:spPr bwMode="auto">
          <a:xfrm rot="5400000">
            <a:off x="-117289" y="4182692"/>
            <a:ext cx="358140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41"/>
          <p:cNvSpPr/>
          <p:nvPr/>
        </p:nvSpPr>
        <p:spPr bwMode="auto">
          <a:xfrm>
            <a:off x="257360" y="2266580"/>
            <a:ext cx="3887788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3" name="Picture 24" descr="gaussianprocess50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5" descr="gaussianprocess50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6" descr="gaussianprocess50.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7" descr="gaussianprocess50.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8" descr="gaussianprocess50.5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9" descr="gaussianprocess50.6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4361048" y="2266580"/>
            <a:ext cx="3889375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0" name="Picture 33" descr="maximisation0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0" y="2266580"/>
            <a:ext cx="36718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4" descr="maximisation1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0" y="2266580"/>
            <a:ext cx="36718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Connector 9"/>
          <p:cNvCxnSpPr>
            <a:cxnSpLocks noChangeShapeType="1"/>
          </p:cNvCxnSpPr>
          <p:nvPr/>
        </p:nvCxnSpPr>
        <p:spPr bwMode="auto">
          <a:xfrm>
            <a:off x="7097898" y="2501530"/>
            <a:ext cx="304800" cy="1588"/>
          </a:xfrm>
          <a:prstGeom prst="line">
            <a:avLst/>
          </a:prstGeom>
          <a:noFill/>
          <a:ln w="38100">
            <a:solidFill>
              <a:srgbClr val="1D5C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10"/>
          <p:cNvCxnSpPr>
            <a:cxnSpLocks noChangeShapeType="1"/>
          </p:cNvCxnSpPr>
          <p:nvPr/>
        </p:nvCxnSpPr>
        <p:spPr bwMode="auto">
          <a:xfrm>
            <a:off x="7097898" y="2661868"/>
            <a:ext cx="304800" cy="1587"/>
          </a:xfrm>
          <a:prstGeom prst="line">
            <a:avLst/>
          </a:prstGeom>
          <a:noFill/>
          <a:ln w="38100">
            <a:solidFill>
              <a:srgbClr val="6E76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16"/>
          <p:cNvSpPr txBox="1">
            <a:spLocks noChangeArrowheads="1"/>
          </p:cNvSpPr>
          <p:nvPr/>
        </p:nvSpPr>
        <p:spPr bwMode="auto">
          <a:xfrm>
            <a:off x="7370948" y="255391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800" smtClean="0">
                <a:latin typeface="+mj-lt"/>
              </a:rPr>
              <a:t>E(u)</a:t>
            </a:r>
          </a:p>
        </p:txBody>
      </p: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7370948" y="2388818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800" smtClean="0">
                <a:latin typeface="+mj-lt"/>
              </a:rPr>
              <a:t>P(U(o) &gt; u)</a:t>
            </a:r>
          </a:p>
        </p:txBody>
      </p:sp>
      <p:cxnSp>
        <p:nvCxnSpPr>
          <p:cNvPr id="56" name="Straight Connector 7"/>
          <p:cNvCxnSpPr>
            <a:cxnSpLocks noChangeShapeType="1"/>
          </p:cNvCxnSpPr>
          <p:nvPr/>
        </p:nvCxnSpPr>
        <p:spPr bwMode="auto">
          <a:xfrm>
            <a:off x="6953435" y="4798643"/>
            <a:ext cx="0" cy="11207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Cross 45"/>
          <p:cNvSpPr>
            <a:spLocks noChangeArrowheads="1"/>
          </p:cNvSpPr>
          <p:nvPr/>
        </p:nvSpPr>
        <p:spPr bwMode="auto">
          <a:xfrm rot="2700000">
            <a:off x="6876442" y="5844011"/>
            <a:ext cx="158750" cy="160337"/>
          </a:xfrm>
          <a:prstGeom prst="plus">
            <a:avLst>
              <a:gd name="adj" fmla="val 34417"/>
            </a:avLst>
          </a:prstGeom>
          <a:solidFill>
            <a:srgbClr val="C201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58" name="Cross 46"/>
          <p:cNvSpPr>
            <a:spLocks noChangeArrowheads="1"/>
          </p:cNvSpPr>
          <p:nvPr/>
        </p:nvSpPr>
        <p:spPr bwMode="auto">
          <a:xfrm rot="2700000">
            <a:off x="2765610" y="3642943"/>
            <a:ext cx="158750" cy="158750"/>
          </a:xfrm>
          <a:prstGeom prst="plus">
            <a:avLst>
              <a:gd name="adj" fmla="val 34417"/>
            </a:avLst>
          </a:prstGeom>
          <a:solidFill>
            <a:srgbClr val="C201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59" name="TextBox 47"/>
          <p:cNvSpPr txBox="1">
            <a:spLocks noChangeArrowheads="1"/>
          </p:cNvSpPr>
          <p:nvPr/>
        </p:nvSpPr>
        <p:spPr bwMode="auto">
          <a:xfrm>
            <a:off x="2849748" y="3417518"/>
            <a:ext cx="7191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/>
            <a:r>
              <a:rPr lang="en-GB">
                <a:solidFill>
                  <a:srgbClr val="323D43"/>
                </a:solidFill>
                <a:latin typeface="Georgia" charset="0"/>
              </a:rPr>
              <a:t>[t*, u*]</a:t>
            </a:r>
          </a:p>
        </p:txBody>
      </p:sp>
      <p:pic>
        <p:nvPicPr>
          <p:cNvPr id="60" name="Picture 48" descr="gaussianprocess50.5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7" t="14610" r="47540" b="78561"/>
          <a:stretch>
            <a:fillRect/>
          </a:stretch>
        </p:blipFill>
        <p:spPr bwMode="auto">
          <a:xfrm>
            <a:off x="2241735" y="2857130"/>
            <a:ext cx="8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7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Choose Target Utility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600201"/>
            <a:ext cx="8229600" cy="11639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Concede towards [t*, u*].</a:t>
            </a:r>
          </a:p>
          <a:p>
            <a:pPr marL="0" indent="0">
              <a:buNone/>
            </a:pP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5" name="Straight Connector 11"/>
          <p:cNvCxnSpPr>
            <a:cxnSpLocks noChangeShapeType="1"/>
          </p:cNvCxnSpPr>
          <p:nvPr/>
        </p:nvCxnSpPr>
        <p:spPr bwMode="auto">
          <a:xfrm rot="5400000">
            <a:off x="-117289" y="4182692"/>
            <a:ext cx="358140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257360" y="2266580"/>
            <a:ext cx="3887788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" name="Picture 26" descr="gaussianprocess50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gaussianprocess50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gaussianprocess50.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gaussianprocess50.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gaussianprocess50.5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gaussianprocess50.6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gaussianprocess50.7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4361048" y="2266580"/>
            <a:ext cx="3889375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5" name="Picture 34" descr="maximisation0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0" y="2266580"/>
            <a:ext cx="36718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maximisation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0" y="2266580"/>
            <a:ext cx="36718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9"/>
          <p:cNvCxnSpPr>
            <a:cxnSpLocks noChangeShapeType="1"/>
          </p:cNvCxnSpPr>
          <p:nvPr/>
        </p:nvCxnSpPr>
        <p:spPr bwMode="auto">
          <a:xfrm>
            <a:off x="7097898" y="2501530"/>
            <a:ext cx="304800" cy="1588"/>
          </a:xfrm>
          <a:prstGeom prst="line">
            <a:avLst/>
          </a:prstGeom>
          <a:noFill/>
          <a:ln w="38100">
            <a:solidFill>
              <a:srgbClr val="1D5C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10"/>
          <p:cNvCxnSpPr>
            <a:cxnSpLocks noChangeShapeType="1"/>
          </p:cNvCxnSpPr>
          <p:nvPr/>
        </p:nvCxnSpPr>
        <p:spPr bwMode="auto">
          <a:xfrm>
            <a:off x="7097898" y="2661868"/>
            <a:ext cx="304800" cy="1587"/>
          </a:xfrm>
          <a:prstGeom prst="line">
            <a:avLst/>
          </a:prstGeom>
          <a:noFill/>
          <a:ln w="38100">
            <a:solidFill>
              <a:srgbClr val="6E76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7370948" y="255391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800" smtClean="0">
                <a:latin typeface="+mj-lt"/>
              </a:rPr>
              <a:t>E(u)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7370948" y="2388818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800" smtClean="0">
                <a:latin typeface="+mj-lt"/>
              </a:rPr>
              <a:t>P(U(o) &gt; u)</a:t>
            </a:r>
          </a:p>
        </p:txBody>
      </p:sp>
      <p:cxnSp>
        <p:nvCxnSpPr>
          <p:cNvPr id="61" name="Straight Connector 7"/>
          <p:cNvCxnSpPr>
            <a:cxnSpLocks noChangeShapeType="1"/>
          </p:cNvCxnSpPr>
          <p:nvPr/>
        </p:nvCxnSpPr>
        <p:spPr bwMode="auto">
          <a:xfrm>
            <a:off x="6953435" y="4798643"/>
            <a:ext cx="0" cy="11207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Cross 45"/>
          <p:cNvSpPr>
            <a:spLocks noChangeArrowheads="1"/>
          </p:cNvSpPr>
          <p:nvPr/>
        </p:nvSpPr>
        <p:spPr bwMode="auto">
          <a:xfrm rot="2700000">
            <a:off x="6876442" y="5844011"/>
            <a:ext cx="158750" cy="160337"/>
          </a:xfrm>
          <a:prstGeom prst="plus">
            <a:avLst>
              <a:gd name="adj" fmla="val 34417"/>
            </a:avLst>
          </a:prstGeom>
          <a:solidFill>
            <a:srgbClr val="C201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63" name="Cross 46"/>
          <p:cNvSpPr>
            <a:spLocks noChangeArrowheads="1"/>
          </p:cNvSpPr>
          <p:nvPr/>
        </p:nvSpPr>
        <p:spPr bwMode="auto">
          <a:xfrm rot="2700000">
            <a:off x="2765610" y="3642943"/>
            <a:ext cx="158750" cy="158750"/>
          </a:xfrm>
          <a:prstGeom prst="plus">
            <a:avLst>
              <a:gd name="adj" fmla="val 34417"/>
            </a:avLst>
          </a:prstGeom>
          <a:solidFill>
            <a:srgbClr val="C201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3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Choose Target Utility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600201"/>
            <a:ext cx="8229600" cy="11639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Concede towards [t*, u*].</a:t>
            </a:r>
          </a:p>
          <a:p>
            <a:pPr marL="0" indent="0">
              <a:buNone/>
            </a:pPr>
            <a:endParaRPr lang="en-GB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" name="Straight Connector 11"/>
          <p:cNvCxnSpPr>
            <a:cxnSpLocks noChangeShapeType="1"/>
          </p:cNvCxnSpPr>
          <p:nvPr/>
        </p:nvCxnSpPr>
        <p:spPr bwMode="auto">
          <a:xfrm rot="5400000">
            <a:off x="-117289" y="4182692"/>
            <a:ext cx="358140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0"/>
          <p:cNvSpPr/>
          <p:nvPr/>
        </p:nvSpPr>
        <p:spPr bwMode="auto">
          <a:xfrm>
            <a:off x="257360" y="2266580"/>
            <a:ext cx="3887788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2" name="Picture 26" descr="gaussianprocess50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7" descr="gaussianprocess50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8" descr="gaussianprocess50.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9" descr="gaussianprocess50.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0" descr="gaussianprocess50.5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1" descr="gaussianprocess50.6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2" descr="gaussianprocess50.7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" y="2266580"/>
            <a:ext cx="3673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4361048" y="2266580"/>
            <a:ext cx="3889375" cy="41036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0" name="Picture 34" descr="maximisation0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0" y="2266580"/>
            <a:ext cx="36718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5" descr="maximisation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10" y="2266580"/>
            <a:ext cx="36718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Connector 9"/>
          <p:cNvCxnSpPr>
            <a:cxnSpLocks noChangeShapeType="1"/>
          </p:cNvCxnSpPr>
          <p:nvPr/>
        </p:nvCxnSpPr>
        <p:spPr bwMode="auto">
          <a:xfrm>
            <a:off x="7097898" y="2501530"/>
            <a:ext cx="304800" cy="1588"/>
          </a:xfrm>
          <a:prstGeom prst="line">
            <a:avLst/>
          </a:prstGeom>
          <a:noFill/>
          <a:ln w="38100">
            <a:solidFill>
              <a:srgbClr val="1D5C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10"/>
          <p:cNvCxnSpPr>
            <a:cxnSpLocks noChangeShapeType="1"/>
          </p:cNvCxnSpPr>
          <p:nvPr/>
        </p:nvCxnSpPr>
        <p:spPr bwMode="auto">
          <a:xfrm>
            <a:off x="7097898" y="2661868"/>
            <a:ext cx="304800" cy="1587"/>
          </a:xfrm>
          <a:prstGeom prst="line">
            <a:avLst/>
          </a:prstGeom>
          <a:noFill/>
          <a:ln w="38100">
            <a:solidFill>
              <a:srgbClr val="6E76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16"/>
          <p:cNvSpPr txBox="1">
            <a:spLocks noChangeArrowheads="1"/>
          </p:cNvSpPr>
          <p:nvPr/>
        </p:nvSpPr>
        <p:spPr bwMode="auto">
          <a:xfrm>
            <a:off x="7370948" y="255391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800" smtClean="0">
                <a:latin typeface="+mj-lt"/>
              </a:rPr>
              <a:t>E(u)</a:t>
            </a:r>
          </a:p>
        </p:txBody>
      </p: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7370948" y="2388818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800" smtClean="0">
                <a:latin typeface="+mj-lt"/>
              </a:rPr>
              <a:t>P(U(o) &gt; u)</a:t>
            </a:r>
          </a:p>
        </p:txBody>
      </p:sp>
      <p:cxnSp>
        <p:nvCxnSpPr>
          <p:cNvPr id="56" name="Straight Connector 7"/>
          <p:cNvCxnSpPr>
            <a:cxnSpLocks noChangeShapeType="1"/>
          </p:cNvCxnSpPr>
          <p:nvPr/>
        </p:nvCxnSpPr>
        <p:spPr bwMode="auto">
          <a:xfrm>
            <a:off x="6953435" y="4798643"/>
            <a:ext cx="0" cy="11207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Cross 45"/>
          <p:cNvSpPr>
            <a:spLocks noChangeArrowheads="1"/>
          </p:cNvSpPr>
          <p:nvPr/>
        </p:nvSpPr>
        <p:spPr bwMode="auto">
          <a:xfrm rot="2700000">
            <a:off x="6876442" y="5844011"/>
            <a:ext cx="158750" cy="160337"/>
          </a:xfrm>
          <a:prstGeom prst="plus">
            <a:avLst>
              <a:gd name="adj" fmla="val 34417"/>
            </a:avLst>
          </a:prstGeom>
          <a:solidFill>
            <a:srgbClr val="C201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58" name="Cross 46"/>
          <p:cNvSpPr>
            <a:spLocks noChangeArrowheads="1"/>
          </p:cNvSpPr>
          <p:nvPr/>
        </p:nvSpPr>
        <p:spPr bwMode="auto">
          <a:xfrm rot="2700000">
            <a:off x="2765610" y="3642943"/>
            <a:ext cx="158750" cy="158750"/>
          </a:xfrm>
          <a:prstGeom prst="plus">
            <a:avLst>
              <a:gd name="adj" fmla="val 34417"/>
            </a:avLst>
          </a:prstGeom>
          <a:solidFill>
            <a:srgbClr val="C201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59" name="Cross 36"/>
          <p:cNvSpPr>
            <a:spLocks noChangeArrowheads="1"/>
          </p:cNvSpPr>
          <p:nvPr/>
        </p:nvSpPr>
        <p:spPr bwMode="auto">
          <a:xfrm rot="2700000">
            <a:off x="2200460" y="2915868"/>
            <a:ext cx="158750" cy="158750"/>
          </a:xfrm>
          <a:prstGeom prst="plus">
            <a:avLst>
              <a:gd name="adj" fmla="val 34417"/>
            </a:avLst>
          </a:prstGeom>
          <a:solidFill>
            <a:srgbClr val="7481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Dealing with Multiple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Georgia" charset="0"/>
                <a:ea typeface="ＭＳ Ｐゴシック" charset="0"/>
                <a:cs typeface="ＭＳ Ｐゴシック" charset="0"/>
              </a:rPr>
              <a:t>Select a random package, with utility close to target (according to concession strategy).</a:t>
            </a:r>
          </a:p>
          <a:p>
            <a:pPr lvl="1"/>
            <a:r>
              <a:rPr lang="en-GB" dirty="0">
                <a:latin typeface="Georgia" charset="0"/>
                <a:ea typeface="ＭＳ Ｐゴシック" charset="0"/>
              </a:rPr>
              <a:t>Fast process allows many offers to be made.</a:t>
            </a:r>
          </a:p>
          <a:p>
            <a:pPr lvl="1"/>
            <a:r>
              <a:rPr lang="en-GB" dirty="0">
                <a:latin typeface="Georgia" charset="0"/>
                <a:ea typeface="ＭＳ Ｐゴシック" charset="0"/>
              </a:rPr>
              <a:t>Encourages exploration of outcome space</a:t>
            </a:r>
            <a:r>
              <a:rPr lang="en-GB" dirty="0" smtClean="0">
                <a:latin typeface="Georgia" charset="0"/>
                <a:ea typeface="ＭＳ Ｐゴシック" charset="0"/>
              </a:rPr>
              <a:t>.</a:t>
            </a:r>
            <a:endParaRPr lang="en-GB" dirty="0">
              <a:latin typeface="Georgia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 IAMhaggler2012</a:t>
            </a:r>
          </a:p>
        </p:txBody>
      </p:sp>
    </p:spTree>
    <p:extLst>
      <p:ext uri="{BB962C8B-B14F-4D97-AF65-F5344CB8AC3E}">
        <p14:creationId xmlns:p14="http://schemas.microsoft.com/office/powerpoint/2010/main" val="91052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Rental</a:t>
            </a:r>
          </a:p>
          <a:p>
            <a:pPr lvl="1"/>
            <a:r>
              <a:rPr lang="en-US" dirty="0" smtClean="0"/>
              <a:t>Rent Price per month</a:t>
            </a:r>
          </a:p>
          <a:p>
            <a:pPr lvl="2"/>
            <a:r>
              <a:rPr lang="en-US" dirty="0" smtClean="0"/>
              <a:t>$1,800, $2,000, $2,400, $2,700</a:t>
            </a:r>
          </a:p>
          <a:p>
            <a:pPr lvl="1"/>
            <a:r>
              <a:rPr lang="en-US" dirty="0" smtClean="0"/>
              <a:t>Number of Payments</a:t>
            </a:r>
          </a:p>
          <a:p>
            <a:pPr lvl="2"/>
            <a:r>
              <a:rPr lang="en-US" dirty="0" smtClean="0"/>
              <a:t>1, 2, 3</a:t>
            </a:r>
          </a:p>
          <a:p>
            <a:pPr lvl="1"/>
            <a:r>
              <a:rPr lang="en-US" dirty="0" smtClean="0"/>
              <a:t>Advance Payment</a:t>
            </a:r>
          </a:p>
          <a:p>
            <a:pPr lvl="2"/>
            <a:r>
              <a:rPr lang="en-US" dirty="0" smtClean="0"/>
              <a:t>0.5%, 1%, 2%, 2.5%</a:t>
            </a:r>
          </a:p>
          <a:p>
            <a:pPr lvl="1"/>
            <a:r>
              <a:rPr lang="en-US" dirty="0" smtClean="0"/>
              <a:t>Contract Period</a:t>
            </a:r>
          </a:p>
          <a:p>
            <a:pPr lvl="2"/>
            <a:r>
              <a:rPr lang="en-US" dirty="0" smtClean="0"/>
              <a:t>3 months, 6 months, 9 months, 12 months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9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Meta-Agent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49745"/>
          </a:xfrm>
        </p:spPr>
        <p:txBody>
          <a:bodyPr>
            <a:noAutofit/>
          </a:bodyPr>
          <a:lstStyle/>
          <a:p>
            <a:r>
              <a:rPr lang="en-US" dirty="0" smtClean="0"/>
              <a:t>Ben-Gurion University of the Negev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Litan Ilany, </a:t>
            </a:r>
            <a:r>
              <a:rPr lang="en-US" b="1" dirty="0" err="1" smtClean="0"/>
              <a:t>Ya’akov</a:t>
            </a:r>
            <a:r>
              <a:rPr lang="en-US" b="1" dirty="0" smtClean="0"/>
              <a:t> (</a:t>
            </a:r>
            <a:r>
              <a:rPr lang="en-US" b="1" dirty="0" err="1" smtClean="0"/>
              <a:t>Kobi</a:t>
            </a:r>
            <a:r>
              <a:rPr lang="en-US" b="1" dirty="0" smtClean="0"/>
              <a:t>) Gal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Automated Negotiating Agent Competition 2012</a:t>
            </a:r>
            <a:endParaRPr lang="en-US" dirty="0"/>
          </a:p>
        </p:txBody>
      </p:sp>
      <p:grpSp>
        <p:nvGrpSpPr>
          <p:cNvPr id="10" name="Group 6"/>
          <p:cNvGrpSpPr/>
          <p:nvPr/>
        </p:nvGrpSpPr>
        <p:grpSpPr>
          <a:xfrm>
            <a:off x="7672041" y="6244162"/>
            <a:ext cx="1260642" cy="409698"/>
            <a:chOff x="6523205" y="6284234"/>
            <a:chExt cx="1260642" cy="409698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3205" y="6284234"/>
              <a:ext cx="278372" cy="4092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81800" y="6324600"/>
              <a:ext cx="100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AI@BGU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4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regular agent…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“Wisdom of the Crowd” theory.</a:t>
            </a:r>
          </a:p>
          <a:p>
            <a:endParaRPr lang="en-US" dirty="0" smtClean="0"/>
          </a:p>
          <a:p>
            <a:r>
              <a:rPr lang="en-US" dirty="0" smtClean="0"/>
              <a:t>Combined all publicly available ANAC 2011 strategies.</a:t>
            </a:r>
          </a:p>
          <a:p>
            <a:endParaRPr lang="en-US" dirty="0" smtClean="0"/>
          </a:p>
          <a:p>
            <a:r>
              <a:rPr lang="en-US" b="1" dirty="0" smtClean="0"/>
              <a:t>Not a single line of strategic code.</a:t>
            </a:r>
            <a:br>
              <a:rPr lang="en-US" b="1" dirty="0" smtClean="0"/>
            </a:br>
            <a:r>
              <a:rPr lang="en-US" sz="1600" dirty="0" smtClean="0"/>
              <a:t>(except reservation-value adding)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Automated Negotiating Agent Competition </a:t>
            </a:r>
            <a:r>
              <a:rPr lang="en-US" dirty="0"/>
              <a:t>2012</a:t>
            </a:r>
          </a:p>
          <a:p>
            <a:r>
              <a:rPr lang="en-US" dirty="0"/>
              <a:t>Meta-Agent</a:t>
            </a:r>
          </a:p>
        </p:txBody>
      </p:sp>
      <p:grpSp>
        <p:nvGrpSpPr>
          <p:cNvPr id="38" name="מציין מיקום תוכן 37"/>
          <p:cNvGrpSpPr>
            <a:grpSpLocks noGrp="1" noChangeAspect="1"/>
          </p:cNvGrpSpPr>
          <p:nvPr/>
        </p:nvGrpSpPr>
        <p:grpSpPr>
          <a:xfrm>
            <a:off x="4648200" y="1600200"/>
            <a:ext cx="4038600" cy="4525963"/>
            <a:chOff x="19658409" y="6426364"/>
            <a:chExt cx="11139550" cy="12296016"/>
          </a:xfrm>
        </p:grpSpPr>
        <p:grpSp>
          <p:nvGrpSpPr>
            <p:cNvPr id="39" name="Diagram group"/>
            <p:cNvGrpSpPr/>
            <p:nvPr/>
          </p:nvGrpSpPr>
          <p:grpSpPr>
            <a:xfrm>
              <a:off x="20594513" y="7912504"/>
              <a:ext cx="9001000" cy="2880320"/>
              <a:chOff x="2808758" y="1136511"/>
              <a:chExt cx="10264300" cy="3564656"/>
            </a:xfrm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sp>
            <p:nvSpPr>
              <p:cNvPr id="53" name="אליפסה 52"/>
              <p:cNvSpPr/>
              <p:nvPr/>
            </p:nvSpPr>
            <p:spPr>
              <a:xfrm>
                <a:off x="2808758" y="1136511"/>
                <a:ext cx="10264300" cy="3564656"/>
              </a:xfrm>
              <a:prstGeom prst="ellipse">
                <a:avLst/>
              </a:prstGeom>
              <a:sp3d z="-10400" extrusionH="12700" prstMaterial="plastic"/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40" name="Picture 7" descr="C:\Users\Litan\AppData\Local\Microsoft\Windows\Temporary Internet Files\Content.IE5\4C2O1T2L\MC900434401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31017" y="9361340"/>
              <a:ext cx="1463388" cy="1512168"/>
            </a:xfrm>
            <a:prstGeom prst="rect">
              <a:avLst/>
            </a:prstGeom>
            <a:noFill/>
          </p:spPr>
        </p:pic>
        <p:pic>
          <p:nvPicPr>
            <p:cNvPr id="41" name="Picture 11" descr="C:\Users\Litan\AppData\Local\Microsoft\Windows\Temporary Internet Files\Content.IE5\S8Z10I8K\MC900433817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31217" y="9577364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42" name="Picture 15" descr="C:\Users\Litan\AppData\Local\Microsoft\Windows\Temporary Internet Files\Content.IE5\54GTQ8V4\MC900436119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94589" y="9649372"/>
              <a:ext cx="1384300" cy="1841500"/>
            </a:xfrm>
            <a:prstGeom prst="rect">
              <a:avLst/>
            </a:prstGeom>
            <a:noFill/>
          </p:spPr>
        </p:pic>
        <p:grpSp>
          <p:nvGrpSpPr>
            <p:cNvPr id="43" name="Diagram group"/>
            <p:cNvGrpSpPr/>
            <p:nvPr/>
          </p:nvGrpSpPr>
          <p:grpSpPr>
            <a:xfrm>
              <a:off x="19658409" y="6426364"/>
              <a:ext cx="11139550" cy="8911640"/>
              <a:chOff x="2376129" y="696302"/>
              <a:chExt cx="11139550" cy="891164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sp>
            <p:nvSpPr>
              <p:cNvPr id="52" name=" 3"/>
              <p:cNvSpPr/>
              <p:nvPr/>
            </p:nvSpPr>
            <p:spPr>
              <a:xfrm>
                <a:off x="2376129" y="696302"/>
                <a:ext cx="11139550" cy="8911640"/>
              </a:xfrm>
              <a:prstGeom prst="funnel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44" name="Picture 6" descr="C:\Users\Litan\AppData\Local\Microsoft\Windows\Temporary Internet Files\Content.IE5\T4MV0XPB\MC900433825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38320" y="16893580"/>
              <a:ext cx="1828799" cy="1828800"/>
            </a:xfrm>
            <a:prstGeom prst="rect">
              <a:avLst/>
            </a:prstGeom>
            <a:noFill/>
          </p:spPr>
        </p:pic>
        <p:pic>
          <p:nvPicPr>
            <p:cNvPr id="45" name="Picture 12" descr="C:\Users\Litan\AppData\Local\Microsoft\Windows\Temporary Internet Files\Content.IE5\VDELCS5U\MC900432477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70577" y="8425236"/>
              <a:ext cx="1901825" cy="1631950"/>
            </a:xfrm>
            <a:prstGeom prst="rect">
              <a:avLst/>
            </a:prstGeom>
            <a:noFill/>
          </p:spPr>
        </p:pic>
        <p:pic>
          <p:nvPicPr>
            <p:cNvPr id="46" name="Picture 13" descr="C:\Users\Litan\AppData\Local\Microsoft\Windows\Temporary Internet Files\Content.IE5\T4MV0XPB\MC900437803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538729" y="7201100"/>
              <a:ext cx="1860550" cy="1857375"/>
            </a:xfrm>
            <a:prstGeom prst="rect">
              <a:avLst/>
            </a:prstGeom>
            <a:noFill/>
          </p:spPr>
        </p:pic>
        <p:pic>
          <p:nvPicPr>
            <p:cNvPr id="47" name="Picture 10" descr="C:\Users\Litan\AppData\Local\Microsoft\Windows\Temporary Internet Files\Content.IE5\4C2O1T2L\MC900436121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186801" y="8857284"/>
              <a:ext cx="2006600" cy="1231900"/>
            </a:xfrm>
            <a:prstGeom prst="rect">
              <a:avLst/>
            </a:prstGeom>
            <a:noFill/>
          </p:spPr>
        </p:pic>
        <p:pic>
          <p:nvPicPr>
            <p:cNvPr id="48" name="Picture 9" descr="C:\Users\Litan\AppData\Local\Microsoft\Windows\Temporary Internet Files\Content.IE5\VDELCS5U\MC900432475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554953" y="7417124"/>
              <a:ext cx="1094222" cy="1353319"/>
            </a:xfrm>
            <a:prstGeom prst="rect">
              <a:avLst/>
            </a:prstGeom>
            <a:noFill/>
          </p:spPr>
        </p:pic>
        <p:pic>
          <p:nvPicPr>
            <p:cNvPr id="49" name="Picture 8" descr="C:\Users\Litan\AppData\Local\Microsoft\Windows\Temporary Internet Files\Content.IE5\S8Z10I8K\MC900440410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935660" y="8275862"/>
              <a:ext cx="1371821" cy="1301502"/>
            </a:xfrm>
            <a:prstGeom prst="rect">
              <a:avLst/>
            </a:prstGeom>
            <a:noFill/>
          </p:spPr>
        </p:pic>
        <p:pic>
          <p:nvPicPr>
            <p:cNvPr id="50" name="Picture 14" descr="C:\Users\Litan\AppData\Local\Microsoft\Windows\Temporary Internet Files\Content.IE5\HKS4TCI0\MC900440412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067121" y="8021044"/>
              <a:ext cx="1830388" cy="1484312"/>
            </a:xfrm>
            <a:prstGeom prst="rect">
              <a:avLst/>
            </a:prstGeom>
            <a:noFill/>
          </p:spPr>
        </p:pic>
        <p:sp>
          <p:nvSpPr>
            <p:cNvPr id="51" name="חץ למטה 50"/>
            <p:cNvSpPr/>
            <p:nvPr/>
          </p:nvSpPr>
          <p:spPr>
            <a:xfrm>
              <a:off x="24032864" y="15265996"/>
              <a:ext cx="2250281" cy="1440180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0" name="Group 6"/>
          <p:cNvGrpSpPr/>
          <p:nvPr/>
        </p:nvGrpSpPr>
        <p:grpSpPr>
          <a:xfrm>
            <a:off x="7672041" y="6244162"/>
            <a:ext cx="1260642" cy="409698"/>
            <a:chOff x="6523205" y="6284234"/>
            <a:chExt cx="1260642" cy="409698"/>
          </a:xfrm>
        </p:grpSpPr>
        <p:pic>
          <p:nvPicPr>
            <p:cNvPr id="31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23205" y="6284234"/>
              <a:ext cx="278372" cy="40928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781800" y="6324600"/>
              <a:ext cx="100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AI@BGU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97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Used publicly available ANAC qualifying results as training set.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Used Linear Regression to predict the best agent.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Designed Meta agent that chooses the best agent for each role in each domain.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/>
              <a:t>Meta-Agent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11" name="Group 6"/>
          <p:cNvGrpSpPr/>
          <p:nvPr/>
        </p:nvGrpSpPr>
        <p:grpSpPr>
          <a:xfrm>
            <a:off x="7672041" y="6244162"/>
            <a:ext cx="1260642" cy="409698"/>
            <a:chOff x="6523205" y="6284234"/>
            <a:chExt cx="1260642" cy="409698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3205" y="6284234"/>
              <a:ext cx="278372" cy="4092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81800" y="6324600"/>
              <a:ext cx="100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AI@BGU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09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OMACagent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49745"/>
          </a:xfrm>
        </p:spPr>
        <p:txBody>
          <a:bodyPr/>
          <a:lstStyle/>
          <a:p>
            <a:r>
              <a:rPr lang="en-US" dirty="0" smtClean="0"/>
              <a:t>Maastricht University, The Netherlands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Siqi</a:t>
            </a:r>
            <a:r>
              <a:rPr lang="en-US" b="1" dirty="0" smtClean="0"/>
              <a:t> Chen</a:t>
            </a:r>
            <a:r>
              <a:rPr lang="en-US" dirty="0" smtClean="0"/>
              <a:t>, Gerhard Weiss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Automated Negotiating Agent Competition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9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latin typeface="+mj-ea"/>
              </a:rPr>
              <a:t>Introduction</a:t>
            </a:r>
            <a:endParaRPr lang="en-US" sz="4800" i="1" dirty="0">
              <a:latin typeface="+mj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OMAC = “Opponent Modeling + Adaptive Concession-making”</a:t>
            </a:r>
          </a:p>
          <a:p>
            <a:endParaRPr lang="en-US" altLang="zh-CN" sz="2800" dirty="0" smtClean="0"/>
          </a:p>
          <a:p>
            <a:r>
              <a:rPr lang="en-US" altLang="zh-CN" sz="2800" dirty="0" err="1" smtClean="0"/>
              <a:t>OMACagent</a:t>
            </a:r>
            <a:r>
              <a:rPr lang="en-US" altLang="zh-CN" sz="2800" dirty="0" smtClean="0"/>
              <a:t> = a basic implementation of OMAC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Following two slides about the two main components (OM + AC)</a:t>
            </a:r>
          </a:p>
          <a:p>
            <a:endParaRPr lang="en-US" altLang="zh-C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Automated Negotiating Agent Competition 2012</a:t>
            </a:r>
          </a:p>
          <a:p>
            <a:r>
              <a:rPr lang="en-US" dirty="0" err="1" smtClean="0"/>
              <a:t>OMACagent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900" i="1" dirty="0" smtClean="0">
                <a:latin typeface="+mj-ea"/>
              </a:rPr>
              <a:t>Modeling opponent's negotiation strategy</a:t>
            </a:r>
            <a:r>
              <a:rPr lang="en-US" sz="2900" i="1" dirty="0" smtClean="0">
                <a:latin typeface="+mj-ea"/>
              </a:rPr>
              <a:t> </a:t>
            </a:r>
            <a:endParaRPr lang="en-US" sz="2900" i="1" dirty="0">
              <a:latin typeface="+mj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altLang="zh-CN" sz="2900" dirty="0" smtClean="0"/>
              <a:t>Discrete wavelet transform (DWT)</a:t>
            </a:r>
          </a:p>
          <a:p>
            <a:endParaRPr lang="en-US" altLang="zh-CN" sz="2900" dirty="0" smtClean="0"/>
          </a:p>
          <a:p>
            <a:r>
              <a:rPr lang="en-US" altLang="zh-CN" sz="2900" dirty="0" smtClean="0"/>
              <a:t>Cubic smoothing spline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OMACagent</a:t>
            </a:r>
            <a:endParaRPr lang="en-US" dirty="0"/>
          </a:p>
        </p:txBody>
      </p:sp>
      <p:pic>
        <p:nvPicPr>
          <p:cNvPr id="1026" name="Picture 2" descr="D:\book\Work\camera-9\fig\newexta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46" y="3530395"/>
            <a:ext cx="4451380" cy="27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4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900" i="1" dirty="0" smtClean="0">
                <a:latin typeface="+mj-ea"/>
              </a:rPr>
              <a:t>Adaptive concession-making mechanism</a:t>
            </a:r>
            <a:endParaRPr lang="en-US" sz="2900" i="1" dirty="0">
              <a:latin typeface="+mj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Estimation function of future opponent concession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Dynamic conservative utility function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OMACagent</a:t>
            </a:r>
            <a:endParaRPr lang="en-US" dirty="0"/>
          </a:p>
        </p:txBody>
      </p:sp>
      <p:graphicFrame>
        <p:nvGraphicFramePr>
          <p:cNvPr id="9" name="图表 8"/>
          <p:cNvGraphicFramePr/>
          <p:nvPr/>
        </p:nvGraphicFramePr>
        <p:xfrm>
          <a:off x="2103980" y="3969834"/>
          <a:ext cx="4787474" cy="239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14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TheNegotiator</a:t>
            </a:r>
            <a:r>
              <a:rPr lang="en-US" dirty="0" smtClean="0"/>
              <a:t> Reloaded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49745"/>
          </a:xfrm>
        </p:spPr>
        <p:txBody>
          <a:bodyPr/>
          <a:lstStyle/>
          <a:p>
            <a:r>
              <a:rPr lang="en-US" dirty="0" smtClean="0"/>
              <a:t>Delft University of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Hendrikx</a:t>
            </a:r>
            <a:r>
              <a:rPr lang="en-US" dirty="0" smtClean="0"/>
              <a:t>, Alex </a:t>
            </a:r>
            <a:r>
              <a:rPr lang="en-US" dirty="0" err="1" smtClean="0"/>
              <a:t>Dirkzwager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BOA Framework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 BOA Components</a:t>
            </a:r>
          </a:p>
          <a:p>
            <a:pPr marL="914400" lvl="1" indent="-514350"/>
            <a:r>
              <a:rPr lang="en-US" dirty="0" smtClean="0"/>
              <a:t>Bidding strategy</a:t>
            </a:r>
          </a:p>
          <a:p>
            <a:pPr marL="914400" lvl="1" indent="-514350"/>
            <a:r>
              <a:rPr lang="en-US" dirty="0" smtClean="0"/>
              <a:t>Acceptance Strategy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 of Agent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Automated Negotiating Agent Competition 2012</a:t>
            </a:r>
          </a:p>
          <a:p>
            <a:r>
              <a:rPr lang="en-US" dirty="0" err="1" smtClean="0"/>
              <a:t>TheNegotiator</a:t>
            </a:r>
            <a:r>
              <a:rPr lang="en-US" dirty="0" smtClean="0"/>
              <a:t> Reloaded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5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BOA Framework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TheNegotiator</a:t>
            </a:r>
            <a:r>
              <a:rPr lang="en-US" dirty="0"/>
              <a:t> Reloaded</a:t>
            </a:r>
          </a:p>
        </p:txBody>
      </p:sp>
      <p:pic>
        <p:nvPicPr>
          <p:cNvPr id="1026" name="Picture 2" descr="C:\Users\Mark\workspace\Negotiator Reloaded paper\images\TNR_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6" y="1644951"/>
            <a:ext cx="8729684" cy="28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045675" y="4992614"/>
            <a:ext cx="725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Baarslag</a:t>
            </a:r>
            <a:r>
              <a:rPr lang="en-GB" dirty="0"/>
              <a:t>, T.; </a:t>
            </a:r>
            <a:r>
              <a:rPr lang="en-GB" dirty="0" err="1"/>
              <a:t>Hindriks</a:t>
            </a:r>
            <a:r>
              <a:rPr lang="en-GB" dirty="0"/>
              <a:t>, K.; </a:t>
            </a:r>
            <a:r>
              <a:rPr lang="en-GB" dirty="0" err="1"/>
              <a:t>Hendrikx</a:t>
            </a:r>
            <a:r>
              <a:rPr lang="en-GB" dirty="0"/>
              <a:t>, M.; </a:t>
            </a:r>
            <a:r>
              <a:rPr lang="en-GB" dirty="0" err="1"/>
              <a:t>Dirkzwager</a:t>
            </a:r>
            <a:r>
              <a:rPr lang="en-GB" dirty="0"/>
              <a:t>, A. &amp; </a:t>
            </a:r>
            <a:r>
              <a:rPr lang="en-GB" dirty="0" err="1"/>
              <a:t>Jonker</a:t>
            </a:r>
            <a:r>
              <a:rPr lang="en-GB" dirty="0"/>
              <a:t>, C</a:t>
            </a:r>
            <a:r>
              <a:rPr lang="en-GB" dirty="0" smtClean="0"/>
              <a:t>.</a:t>
            </a:r>
          </a:p>
          <a:p>
            <a:pPr algn="ctr"/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Decoupling Negotiating Agents to Explore the Space of Negotiation Strategies </a:t>
            </a:r>
          </a:p>
        </p:txBody>
      </p:sp>
    </p:spTree>
    <p:extLst>
      <p:ext uri="{BB962C8B-B14F-4D97-AF65-F5344CB8AC3E}">
        <p14:creationId xmlns:p14="http://schemas.microsoft.com/office/powerpoint/2010/main" val="269247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Preferences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03264"/>
              </p:ext>
            </p:extLst>
          </p:nvPr>
        </p:nvGraphicFramePr>
        <p:xfrm>
          <a:off x="457198" y="1644605"/>
          <a:ext cx="61853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730"/>
                <a:gridCol w="1712936"/>
                <a:gridCol w="16487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Rent</a:t>
                      </a:r>
                      <a:r>
                        <a:rPr lang="en-US" baseline="0" dirty="0" smtClean="0"/>
                        <a:t> Price per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Landlord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weight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0.350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0.353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978132"/>
              </p:ext>
            </p:extLst>
          </p:nvPr>
        </p:nvGraphicFramePr>
        <p:xfrm>
          <a:off x="2501428" y="4137489"/>
          <a:ext cx="61853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730"/>
                <a:gridCol w="1712936"/>
                <a:gridCol w="16487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Payments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Landlord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weight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0.2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0.129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23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258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/>
              <a:t>Implementation</a:t>
            </a:r>
            <a:r>
              <a:rPr lang="nl-NL" dirty="0" smtClean="0"/>
              <a:t> BOA </a:t>
            </a:r>
            <a:r>
              <a:rPr lang="nl-NL" dirty="0" err="1" smtClean="0"/>
              <a:t>Components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TheNegotiator</a:t>
            </a:r>
            <a:r>
              <a:rPr lang="en-US" dirty="0"/>
              <a:t> Reloaded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684554" y="774420"/>
            <a:ext cx="55234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dirty="0" err="1" smtClean="0"/>
              <a:t>Bidding</a:t>
            </a:r>
            <a:r>
              <a:rPr lang="nl-NL" sz="2800" dirty="0" smtClean="0"/>
              <a:t> </a:t>
            </a:r>
            <a:r>
              <a:rPr lang="nl-NL" sz="2800" dirty="0" err="1" smtClean="0"/>
              <a:t>Strategy</a:t>
            </a:r>
            <a:endParaRPr lang="en-GB" sz="2800" dirty="0"/>
          </a:p>
        </p:txBody>
      </p:sp>
      <p:pic>
        <p:nvPicPr>
          <p:cNvPr id="2051" name="Picture 3" descr="C:\Users\Mark\workspace\Negotiator Reloaded paper\images\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11" y="1676651"/>
            <a:ext cx="3659486" cy="45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5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258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/>
              <a:t>Implementation</a:t>
            </a:r>
            <a:r>
              <a:rPr lang="nl-NL" dirty="0" smtClean="0"/>
              <a:t> BOA </a:t>
            </a:r>
            <a:r>
              <a:rPr lang="nl-NL" dirty="0" err="1" smtClean="0"/>
              <a:t>Components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TheNegotiator</a:t>
            </a:r>
            <a:r>
              <a:rPr lang="en-US" dirty="0"/>
              <a:t> Reloaded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684554" y="774420"/>
            <a:ext cx="55234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dirty="0" err="1" smtClean="0"/>
              <a:t>Acceptance</a:t>
            </a:r>
            <a:r>
              <a:rPr lang="nl-NL" sz="2800" dirty="0" smtClean="0"/>
              <a:t> </a:t>
            </a:r>
            <a:r>
              <a:rPr lang="nl-NL" sz="2800" dirty="0" err="1" smtClean="0"/>
              <a:t>Strategy</a:t>
            </a:r>
            <a:endParaRPr lang="en-GB" sz="2800" dirty="0"/>
          </a:p>
        </p:txBody>
      </p:sp>
      <p:pic>
        <p:nvPicPr>
          <p:cNvPr id="3074" name="Picture 2" descr="C:\Users\Mark\workspace\Negotiator Reloaded paper\images\A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1" y="2712656"/>
            <a:ext cx="8159020" cy="14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2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258424" cy="1143000"/>
          </a:xfrm>
        </p:spPr>
        <p:txBody>
          <a:bodyPr>
            <a:normAutofit/>
          </a:bodyPr>
          <a:lstStyle/>
          <a:p>
            <a:pPr algn="l"/>
            <a:r>
              <a:rPr lang="nl-NL" dirty="0" err="1" smtClean="0"/>
              <a:t>Optimization</a:t>
            </a:r>
            <a:r>
              <a:rPr lang="nl-NL" dirty="0" smtClean="0"/>
              <a:t> of Agent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TheNegotiator</a:t>
            </a:r>
            <a:r>
              <a:rPr lang="en-US" dirty="0"/>
              <a:t> Reloaded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00200"/>
            <a:ext cx="8496677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 components 		</a:t>
            </a:r>
            <a:r>
              <a:rPr lang="en-US" sz="2800" dirty="0" smtClean="0">
                <a:sym typeface="Wingdings" pitchFamily="2" charset="2"/>
              </a:rPr>
              <a:t> Database of BOA</a:t>
            </a:r>
          </a:p>
          <a:p>
            <a:endParaRPr lang="en-US" sz="2800" dirty="0"/>
          </a:p>
          <a:p>
            <a:r>
              <a:rPr lang="en-US" sz="2800" dirty="0" smtClean="0"/>
              <a:t>Bidding strategy 			</a:t>
            </a:r>
            <a:r>
              <a:rPr lang="en-US" sz="2800" dirty="0" smtClean="0">
                <a:sym typeface="Wingdings" pitchFamily="2" charset="2"/>
              </a:rPr>
              <a:t> Distributed Genius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Opponent model </a:t>
            </a:r>
            <a:r>
              <a:rPr lang="en-US" sz="2800" dirty="0" smtClean="0">
                <a:sym typeface="Wingdings" pitchFamily="2" charset="2"/>
              </a:rPr>
              <a:t>			 </a:t>
            </a:r>
            <a:r>
              <a:rPr lang="en-US" sz="2800" dirty="0">
                <a:sym typeface="Wingdings" pitchFamily="2" charset="2"/>
              </a:rPr>
              <a:t>Model analyzer of </a:t>
            </a:r>
            <a:r>
              <a:rPr lang="en-US" sz="2800" dirty="0" smtClean="0">
                <a:sym typeface="Wingdings" pitchFamily="2" charset="2"/>
              </a:rPr>
              <a:t>BOA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Acceptance condition 	 MAC of BOA</a:t>
            </a:r>
          </a:p>
        </p:txBody>
      </p:sp>
    </p:spTree>
    <p:extLst>
      <p:ext uri="{BB962C8B-B14F-4D97-AF65-F5344CB8AC3E}">
        <p14:creationId xmlns:p14="http://schemas.microsoft.com/office/powerpoint/2010/main" val="33095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7258424" cy="1143000"/>
          </a:xfrm>
        </p:spPr>
        <p:txBody>
          <a:bodyPr>
            <a:normAutofit/>
          </a:bodyPr>
          <a:lstStyle/>
          <a:p>
            <a:pPr algn="l"/>
            <a:r>
              <a:rPr lang="nl-NL" dirty="0" err="1" smtClean="0"/>
              <a:t>Conclusion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Automated Negotiating Agent Competition 2012</a:t>
            </a:r>
          </a:p>
          <a:p>
            <a:r>
              <a:rPr lang="en-US" dirty="0" err="1"/>
              <a:t>TheNegotiator</a:t>
            </a:r>
            <a:r>
              <a:rPr lang="en-US" dirty="0"/>
              <a:t> Reloaded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00200"/>
            <a:ext cx="8496677" cy="45259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smtClean="0"/>
              <a:t>First ANAC agent using the BOA framework</a:t>
            </a:r>
          </a:p>
          <a:p>
            <a:endParaRPr lang="en-US" sz="2800" dirty="0"/>
          </a:p>
          <a:p>
            <a:r>
              <a:rPr lang="en-US" sz="2800" dirty="0"/>
              <a:t>Optimized using </a:t>
            </a:r>
            <a:r>
              <a:rPr lang="en-US" sz="2800" dirty="0" smtClean="0"/>
              <a:t>new methods</a:t>
            </a:r>
          </a:p>
          <a:p>
            <a:endParaRPr lang="en-US" sz="2800" dirty="0"/>
          </a:p>
          <a:p>
            <a:r>
              <a:rPr lang="en-US" sz="2800" dirty="0" smtClean="0"/>
              <a:t>Dynamic domain- and opponent-based strategy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3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Round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87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Agents</a:t>
            </a:r>
            <a:endParaRPr lang="en-US" dirty="0"/>
          </a:p>
          <a:p>
            <a:r>
              <a:rPr lang="en-US" dirty="0" smtClean="0"/>
              <a:t>8 </a:t>
            </a:r>
            <a:r>
              <a:rPr lang="en-US" dirty="0"/>
              <a:t>Opponents</a:t>
            </a:r>
          </a:p>
          <a:p>
            <a:r>
              <a:rPr lang="en-US" dirty="0" smtClean="0"/>
              <a:t>24 Base Domains</a:t>
            </a:r>
            <a:endParaRPr lang="en-US" dirty="0"/>
          </a:p>
          <a:p>
            <a:pPr lvl="2"/>
            <a:r>
              <a:rPr lang="en-US" dirty="0"/>
              <a:t>(17 submitted this year, </a:t>
            </a:r>
            <a:r>
              <a:rPr lang="en-US" dirty="0" smtClean="0"/>
              <a:t>5 </a:t>
            </a:r>
            <a:r>
              <a:rPr lang="en-US" dirty="0"/>
              <a:t>from </a:t>
            </a:r>
            <a:r>
              <a:rPr lang="en-US" dirty="0" smtClean="0"/>
              <a:t>2011, </a:t>
            </a:r>
            <a:r>
              <a:rPr lang="en-US" dirty="0"/>
              <a:t>2</a:t>
            </a:r>
            <a:r>
              <a:rPr lang="en-US" dirty="0" smtClean="0"/>
              <a:t> from 2010)</a:t>
            </a:r>
          </a:p>
          <a:p>
            <a:r>
              <a:rPr lang="en-US" dirty="0" smtClean="0"/>
              <a:t>3 Discounting </a:t>
            </a:r>
            <a:r>
              <a:rPr lang="en-US" dirty="0"/>
              <a:t>factors:</a:t>
            </a:r>
          </a:p>
          <a:p>
            <a:pPr lvl="2"/>
            <a:r>
              <a:rPr lang="en-US" dirty="0"/>
              <a:t>1.00, 0.75, 0.50</a:t>
            </a:r>
          </a:p>
          <a:p>
            <a:r>
              <a:rPr lang="en-US" dirty="0" smtClean="0"/>
              <a:t>3 Reservation </a:t>
            </a:r>
            <a:r>
              <a:rPr lang="en-US" dirty="0"/>
              <a:t>values:</a:t>
            </a:r>
          </a:p>
          <a:p>
            <a:pPr lvl="2"/>
            <a:r>
              <a:rPr lang="en-US" dirty="0"/>
              <a:t>0.00, 0.25, </a:t>
            </a:r>
            <a:r>
              <a:rPr lang="en-US" dirty="0" smtClean="0"/>
              <a:t>0.50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24 base domains of varying size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Split into    </a:t>
            </a:r>
            <a:r>
              <a:rPr lang="en-US" dirty="0" smtClean="0">
                <a:solidFill>
                  <a:srgbClr val="FF0000"/>
                </a:solidFill>
              </a:rPr>
              <a:t>small</a:t>
            </a:r>
            <a:r>
              <a:rPr lang="en-US" dirty="0" smtClean="0"/>
              <a:t>,   </a:t>
            </a:r>
            <a:r>
              <a:rPr lang="en-US" dirty="0" smtClean="0">
                <a:solidFill>
                  <a:srgbClr val="008000"/>
                </a:solidFill>
              </a:rPr>
              <a:t>medium</a:t>
            </a:r>
            <a:r>
              <a:rPr lang="en-US" dirty="0" smtClean="0"/>
              <a:t>,   </a:t>
            </a:r>
            <a:r>
              <a:rPr lang="en-US" dirty="0" smtClean="0">
                <a:solidFill>
                  <a:srgbClr val="0000FF"/>
                </a:solidFill>
              </a:rPr>
              <a:t>large</a:t>
            </a:r>
            <a:r>
              <a:rPr lang="en-US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87712785"/>
              </p:ext>
            </p:extLst>
          </p:nvPr>
        </p:nvGraphicFramePr>
        <p:xfrm>
          <a:off x="1474681" y="2256009"/>
          <a:ext cx="6096000" cy="277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511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each base domain, generated three domains with different values of </a:t>
            </a:r>
            <a:r>
              <a:rPr lang="en-US" i="1" dirty="0" err="1" smtClean="0"/>
              <a:t>df</a:t>
            </a:r>
            <a:r>
              <a:rPr lang="en-US" dirty="0" smtClean="0"/>
              <a:t> and </a:t>
            </a:r>
            <a:r>
              <a:rPr lang="en-US" i="1" dirty="0" err="1" smtClean="0"/>
              <a:t>rv</a:t>
            </a:r>
            <a:endParaRPr lang="en-US" i="1" dirty="0" smtClean="0"/>
          </a:p>
          <a:p>
            <a:pPr lvl="1"/>
            <a:r>
              <a:rPr lang="en-US" dirty="0" smtClean="0"/>
              <a:t>These three domains covered all three values of </a:t>
            </a:r>
            <a:r>
              <a:rPr lang="en-US" i="1" dirty="0" err="1" smtClean="0"/>
              <a:t>df</a:t>
            </a:r>
            <a:r>
              <a:rPr lang="en-US" dirty="0" smtClean="0"/>
              <a:t> and all three values </a:t>
            </a:r>
            <a:r>
              <a:rPr lang="en-US" i="1" dirty="0" err="1" smtClean="0"/>
              <a:t>rv</a:t>
            </a:r>
            <a:r>
              <a:rPr lang="en-US" dirty="0" err="1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88030"/>
              </p:ext>
            </p:extLst>
          </p:nvPr>
        </p:nvGraphicFramePr>
        <p:xfrm>
          <a:off x="2934464" y="3946038"/>
          <a:ext cx="3181056" cy="214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528"/>
                <a:gridCol w="734946"/>
                <a:gridCol w="659194"/>
                <a:gridCol w="659194"/>
                <a:gridCol w="659194"/>
              </a:tblGrid>
              <a:tr h="36910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rv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435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</a:tr>
              <a:tr h="443593">
                <a:tc rowSpan="3"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df</a:t>
                      </a:r>
                      <a:endParaRPr lang="en-US" i="1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44359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44359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8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Agents</a:t>
            </a:r>
            <a:endParaRPr lang="en-US" dirty="0"/>
          </a:p>
          <a:p>
            <a:r>
              <a:rPr lang="en-US" dirty="0" smtClean="0"/>
              <a:t>8 </a:t>
            </a:r>
            <a:r>
              <a:rPr lang="en-US" dirty="0"/>
              <a:t>Opponents</a:t>
            </a:r>
          </a:p>
          <a:p>
            <a:r>
              <a:rPr lang="en-US" dirty="0" smtClean="0"/>
              <a:t>72 Domains</a:t>
            </a:r>
          </a:p>
          <a:p>
            <a:r>
              <a:rPr lang="en-US" dirty="0"/>
              <a:t>Entire setup repeated 10 times to establish statistical significance.</a:t>
            </a:r>
          </a:p>
          <a:p>
            <a:r>
              <a:rPr lang="en-US" dirty="0"/>
              <a:t>Total of 46080 negotiations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886375"/>
              </p:ext>
            </p:extLst>
          </p:nvPr>
        </p:nvGraphicFramePr>
        <p:xfrm>
          <a:off x="1457341" y="1803402"/>
          <a:ext cx="6126373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5124"/>
                <a:gridCol w="12012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smtClean="0"/>
                        <a:t>Place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dirty="0" smtClean="0"/>
                        <a:t> Place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$400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baseline="0" dirty="0" smtClean="0"/>
                        <a:t> Place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Best in Discounted Domains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Best</a:t>
                      </a:r>
                      <a:r>
                        <a:rPr lang="en-US" sz="2400" baseline="0" dirty="0" smtClean="0"/>
                        <a:t> in Undiscounted Domains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Most Social Agent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Prizes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6981" y="4759905"/>
            <a:ext cx="4887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thanks to our sponsors:</a:t>
            </a:r>
          </a:p>
          <a:p>
            <a:r>
              <a:rPr lang="en-US" dirty="0"/>
              <a:t>	</a:t>
            </a:r>
            <a:r>
              <a:rPr lang="en-US" dirty="0" smtClean="0"/>
              <a:t>Prof. Dr. </a:t>
            </a:r>
            <a:r>
              <a:rPr lang="en-US" dirty="0" err="1" smtClean="0"/>
              <a:t>Catholijn</a:t>
            </a:r>
            <a:r>
              <a:rPr lang="en-US" dirty="0" smtClean="0"/>
              <a:t> </a:t>
            </a:r>
            <a:r>
              <a:rPr lang="en-US" dirty="0" err="1" smtClean="0"/>
              <a:t>Jonker</a:t>
            </a:r>
            <a:endParaRPr lang="en-US" dirty="0" smtClean="0"/>
          </a:p>
          <a:p>
            <a:r>
              <a:rPr lang="en-US" dirty="0"/>
              <a:t>	Prof. Dr. </a:t>
            </a:r>
            <a:r>
              <a:rPr lang="en-US" dirty="0" err="1"/>
              <a:t>Sarit</a:t>
            </a:r>
            <a:r>
              <a:rPr lang="en-US" dirty="0"/>
              <a:t> </a:t>
            </a:r>
            <a:r>
              <a:rPr lang="en-US" dirty="0" smtClean="0"/>
              <a:t>Kraus</a:t>
            </a:r>
          </a:p>
          <a:p>
            <a:r>
              <a:rPr lang="en-US" dirty="0"/>
              <a:t>	Prof. Dr. Takayuki </a:t>
            </a:r>
            <a:r>
              <a:rPr lang="en-US" dirty="0" smtClean="0"/>
              <a:t>Ito / Makoto Lab., </a:t>
            </a:r>
            <a:r>
              <a:rPr lang="en-US" dirty="0"/>
              <a:t>I</a:t>
            </a:r>
            <a:r>
              <a:rPr lang="en-US" dirty="0" smtClean="0"/>
              <a:t>nc.</a:t>
            </a:r>
          </a:p>
        </p:txBody>
      </p:sp>
    </p:spTree>
    <p:extLst>
      <p:ext uri="{BB962C8B-B14F-4D97-AF65-F5344CB8AC3E}">
        <p14:creationId xmlns:p14="http://schemas.microsoft.com/office/powerpoint/2010/main" val="351174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Competitions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7 Entries</a:t>
            </a:r>
          </a:p>
          <a:p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18 </a:t>
            </a:r>
            <a:r>
              <a:rPr lang="en-US" smtClean="0"/>
              <a:t>Entries (6 </a:t>
            </a:r>
            <a:r>
              <a:rPr lang="en-US" dirty="0" smtClean="0"/>
              <a:t>institutions)</a:t>
            </a:r>
          </a:p>
          <a:p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17 Entries (8 institutions)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4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17535"/>
          </a:xfrm>
        </p:spPr>
        <p:txBody>
          <a:bodyPr>
            <a:normAutofit/>
          </a:bodyPr>
          <a:lstStyle/>
          <a:p>
            <a:r>
              <a:rPr lang="en-US" dirty="0" smtClean="0"/>
              <a:t>Agent which </a:t>
            </a:r>
            <a:r>
              <a:rPr lang="en-GB" dirty="0" smtClean="0"/>
              <a:t>achieves best average score across all domains.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418275"/>
              </p:ext>
            </p:extLst>
          </p:nvPr>
        </p:nvGraphicFramePr>
        <p:xfrm>
          <a:off x="457200" y="2617788"/>
          <a:ext cx="822960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2693168"/>
            <a:ext cx="3059832" cy="30069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7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17535"/>
          </a:xfrm>
        </p:spPr>
        <p:txBody>
          <a:bodyPr>
            <a:normAutofit/>
          </a:bodyPr>
          <a:lstStyle/>
          <a:p>
            <a:r>
              <a:rPr lang="en-US" dirty="0" smtClean="0"/>
              <a:t>Agent which </a:t>
            </a:r>
            <a:r>
              <a:rPr lang="en-GB" dirty="0" smtClean="0"/>
              <a:t>achieves best average score across all domains.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426574"/>
              </p:ext>
            </p:extLst>
          </p:nvPr>
        </p:nvGraphicFramePr>
        <p:xfrm>
          <a:off x="457200" y="2617788"/>
          <a:ext cx="822960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2693168"/>
            <a:ext cx="3059832" cy="30069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81430" y="1600200"/>
            <a:ext cx="1016000" cy="396863"/>
          </a:xfrm>
          <a:prstGeom prst="homePlate">
            <a:avLst>
              <a:gd name="adj" fmla="val 263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0.618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181430" y="4095311"/>
            <a:ext cx="1016000" cy="396863"/>
          </a:xfrm>
          <a:prstGeom prst="homePlate">
            <a:avLst>
              <a:gd name="adj" fmla="val 263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0.617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 smtClean="0"/>
              <a:t>OMACagent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Maastricht University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7F7F7F"/>
                </a:solidFill>
              </a:rPr>
              <a:t>Siqi</a:t>
            </a:r>
            <a:r>
              <a:rPr lang="en-US" dirty="0">
                <a:solidFill>
                  <a:srgbClr val="7F7F7F"/>
                </a:solidFill>
              </a:rPr>
              <a:t> Chen, Gerhard </a:t>
            </a:r>
            <a:r>
              <a:rPr lang="en-US" dirty="0" smtClean="0">
                <a:solidFill>
                  <a:srgbClr val="7F7F7F"/>
                </a:solidFill>
              </a:rPr>
              <a:t>Weiss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000" dirty="0" smtClean="0"/>
              <a:t>and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dirty="0" err="1"/>
              <a:t>TheNegotiator</a:t>
            </a:r>
            <a:r>
              <a:rPr lang="en-US" dirty="0"/>
              <a:t> </a:t>
            </a:r>
            <a:r>
              <a:rPr lang="en-US" dirty="0" smtClean="0"/>
              <a:t>Reloaded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7F7F7F"/>
                </a:solidFill>
              </a:rPr>
              <a:t>Delft </a:t>
            </a:r>
            <a:r>
              <a:rPr lang="en-US" dirty="0">
                <a:solidFill>
                  <a:srgbClr val="7F7F7F"/>
                </a:solidFill>
              </a:rPr>
              <a:t>University of </a:t>
            </a:r>
            <a:r>
              <a:rPr lang="en-US" dirty="0" smtClean="0">
                <a:solidFill>
                  <a:srgbClr val="7F7F7F"/>
                </a:solidFill>
              </a:rPr>
              <a:t>Technology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F7F7F"/>
                </a:solidFill>
              </a:rPr>
              <a:t>Mark </a:t>
            </a:r>
            <a:r>
              <a:rPr lang="en-US" dirty="0" err="1">
                <a:solidFill>
                  <a:srgbClr val="7F7F7F"/>
                </a:solidFill>
              </a:rPr>
              <a:t>Hendrikx</a:t>
            </a:r>
            <a:r>
              <a:rPr lang="en-US" dirty="0">
                <a:solidFill>
                  <a:srgbClr val="7F7F7F"/>
                </a:solidFill>
              </a:rPr>
              <a:t>, Alex </a:t>
            </a:r>
            <a:r>
              <a:rPr lang="en-US" dirty="0" err="1" smtClean="0">
                <a:solidFill>
                  <a:srgbClr val="7F7F7F"/>
                </a:solidFill>
              </a:rPr>
              <a:t>Dirkzwager</a:t>
            </a:r>
            <a:r>
              <a:rPr lang="en-US" dirty="0">
                <a:solidFill>
                  <a:srgbClr val="7F7F7F"/>
                </a:solidFill>
              </a:rPr>
              <a:t>	</a:t>
            </a:r>
          </a:p>
        </p:txBody>
      </p:sp>
      <p:sp>
        <p:nvSpPr>
          <p:cNvPr id="5" name="10-Point Star 4"/>
          <p:cNvSpPr/>
          <p:nvPr/>
        </p:nvSpPr>
        <p:spPr>
          <a:xfrm>
            <a:off x="6905485" y="274638"/>
            <a:ext cx="2013642" cy="2013642"/>
          </a:xfrm>
          <a:prstGeom prst="star10">
            <a:avLst>
              <a:gd name="adj" fmla="val 33302"/>
              <a:gd name="hf" fmla="val 105146"/>
            </a:avLst>
          </a:prstGeom>
          <a:solidFill>
            <a:srgbClr val="804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3rd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-261159" y="1399495"/>
            <a:ext cx="9666942" cy="5066834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181430" y="2832566"/>
            <a:ext cx="1016000" cy="396863"/>
          </a:xfrm>
          <a:prstGeom prst="homePlate">
            <a:avLst>
              <a:gd name="adj" fmla="val 263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0.622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AgentLG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7F7F7F"/>
                </a:solidFill>
              </a:rPr>
              <a:t>Bar</a:t>
            </a:r>
            <a:r>
              <a:rPr lang="en-US" dirty="0">
                <a:solidFill>
                  <a:srgbClr val="7F7F7F"/>
                </a:solidFill>
              </a:rPr>
              <a:t>-</a:t>
            </a:r>
            <a:r>
              <a:rPr lang="en-US" dirty="0" err="1">
                <a:solidFill>
                  <a:srgbClr val="7F7F7F"/>
                </a:solidFill>
              </a:rPr>
              <a:t>Ilan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University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7F7F7F"/>
                </a:solidFill>
              </a:rPr>
              <a:t>Luba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Golosman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6905485" y="274638"/>
            <a:ext cx="2013642" cy="2013642"/>
          </a:xfrm>
          <a:prstGeom prst="star10">
            <a:avLst>
              <a:gd name="adj" fmla="val 33302"/>
              <a:gd name="hf" fmla="val 1051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2nd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61159" y="1399495"/>
            <a:ext cx="9666942" cy="5066834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181430" y="2832565"/>
            <a:ext cx="1016000" cy="396863"/>
          </a:xfrm>
          <a:prstGeom prst="homePlate">
            <a:avLst>
              <a:gd name="adj" fmla="val 263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0.626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CUHKAgent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7F7F7F"/>
                </a:solidFill>
              </a:rPr>
              <a:t>The </a:t>
            </a:r>
            <a:r>
              <a:rPr lang="en-US" dirty="0">
                <a:solidFill>
                  <a:srgbClr val="7F7F7F"/>
                </a:solidFill>
              </a:rPr>
              <a:t>Chinese University of Hong </a:t>
            </a:r>
            <a:r>
              <a:rPr lang="en-US" dirty="0" smtClean="0">
                <a:solidFill>
                  <a:srgbClr val="7F7F7F"/>
                </a:solidFill>
              </a:rPr>
              <a:t>Kong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7F7F7F"/>
                </a:solidFill>
              </a:rPr>
              <a:t>Jianye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err="1">
                <a:solidFill>
                  <a:srgbClr val="7F7F7F"/>
                </a:solidFill>
              </a:rPr>
              <a:t>Hao</a:t>
            </a:r>
            <a:r>
              <a:rPr lang="en-US" dirty="0">
                <a:solidFill>
                  <a:srgbClr val="7F7F7F"/>
                </a:solidFill>
              </a:rPr>
              <a:t>, Ho-</a:t>
            </a:r>
            <a:r>
              <a:rPr lang="en-US" dirty="0" err="1">
                <a:solidFill>
                  <a:srgbClr val="7F7F7F"/>
                </a:solidFill>
              </a:rPr>
              <a:t>fung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Leung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6905485" y="274638"/>
            <a:ext cx="2013642" cy="2013642"/>
          </a:xfrm>
          <a:prstGeom prst="star10">
            <a:avLst>
              <a:gd name="adj" fmla="val 33302"/>
              <a:gd name="hf" fmla="val 105146"/>
            </a:avLst>
          </a:prstGeom>
          <a:solidFill>
            <a:srgbClr val="8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1st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61159" y="1399495"/>
            <a:ext cx="9666942" cy="5066834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17535"/>
          </a:xfrm>
        </p:spPr>
        <p:txBody>
          <a:bodyPr>
            <a:normAutofit/>
          </a:bodyPr>
          <a:lstStyle/>
          <a:p>
            <a:r>
              <a:rPr lang="en-US" dirty="0" smtClean="0"/>
              <a:t>Agent which </a:t>
            </a:r>
            <a:r>
              <a:rPr lang="en-GB" dirty="0" smtClean="0"/>
              <a:t>achieves best average score across all domains.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641027"/>
              </p:ext>
            </p:extLst>
          </p:nvPr>
        </p:nvGraphicFramePr>
        <p:xfrm>
          <a:off x="457200" y="2617788"/>
          <a:ext cx="822960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296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2812143"/>
            <a:ext cx="2575859" cy="328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in Discounted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17535"/>
          </a:xfrm>
        </p:spPr>
        <p:txBody>
          <a:bodyPr/>
          <a:lstStyle/>
          <a:p>
            <a:r>
              <a:rPr lang="en-US" dirty="0" smtClean="0"/>
              <a:t>Agent which </a:t>
            </a:r>
            <a:r>
              <a:rPr lang="en-GB" dirty="0" smtClean="0"/>
              <a:t>achieves best average score over discounted domains.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706621"/>
              </p:ext>
            </p:extLst>
          </p:nvPr>
        </p:nvGraphicFramePr>
        <p:xfrm>
          <a:off x="457200" y="2617788"/>
          <a:ext cx="822960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693168"/>
            <a:ext cx="3059832" cy="30069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2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in Undiscounted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17535"/>
          </a:xfrm>
        </p:spPr>
        <p:txBody>
          <a:bodyPr/>
          <a:lstStyle/>
          <a:p>
            <a:r>
              <a:rPr lang="en-US" dirty="0" smtClean="0"/>
              <a:t>Agent which </a:t>
            </a:r>
            <a:r>
              <a:rPr lang="en-GB" dirty="0" smtClean="0"/>
              <a:t>achieves best average score over undiscounted domains.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" y="2812143"/>
            <a:ext cx="2575859" cy="328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322231"/>
              </p:ext>
            </p:extLst>
          </p:nvPr>
        </p:nvGraphicFramePr>
        <p:xfrm>
          <a:off x="457200" y="2617788"/>
          <a:ext cx="822960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2693168"/>
            <a:ext cx="3059832" cy="30069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3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Social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17535"/>
          </a:xfrm>
        </p:spPr>
        <p:txBody>
          <a:bodyPr/>
          <a:lstStyle/>
          <a:p>
            <a:r>
              <a:rPr lang="en-US" dirty="0" smtClean="0"/>
              <a:t>Agent which </a:t>
            </a:r>
            <a:r>
              <a:rPr lang="en-GB" dirty="0" smtClean="0"/>
              <a:t>maximises</a:t>
            </a:r>
            <a:r>
              <a:rPr lang="en-US" dirty="0" smtClean="0"/>
              <a:t> the sum of its own utility and its opponent’s.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199" y="2812143"/>
            <a:ext cx="2575859" cy="328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34745"/>
              </p:ext>
            </p:extLst>
          </p:nvPr>
        </p:nvGraphicFramePr>
        <p:xfrm>
          <a:off x="457200" y="2617788"/>
          <a:ext cx="822960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2693168"/>
            <a:ext cx="3059832" cy="30069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3099435" y="1971482"/>
            <a:ext cx="3650051" cy="3223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702406"/>
              </p:ext>
            </p:extLst>
          </p:nvPr>
        </p:nvGraphicFramePr>
        <p:xfrm>
          <a:off x="2060370" y="1749468"/>
          <a:ext cx="5023260" cy="437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</a:t>
            </a:r>
            <a:r>
              <a:rPr lang="en-US" dirty="0" err="1" smtClean="0"/>
              <a:t>vs</a:t>
            </a:r>
            <a:r>
              <a:rPr lang="en-US" dirty="0" smtClean="0"/>
              <a:t> Opponent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66735" y="2379986"/>
            <a:ext cx="0" cy="612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21865" y="3678249"/>
            <a:ext cx="5669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0645" y="2090517"/>
            <a:ext cx="1032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CUHKAgent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3630" y="3539749"/>
            <a:ext cx="1328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IAMhaggler2012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23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Reservation Value</a:t>
            </a:r>
          </a:p>
          <a:p>
            <a:pPr lvl="1"/>
            <a:r>
              <a:rPr lang="en-US" dirty="0" smtClean="0"/>
              <a:t>Utility of conflict, which each party receives if no agreement is formed.</a:t>
            </a:r>
          </a:p>
          <a:p>
            <a:pPr lvl="1"/>
            <a:r>
              <a:rPr lang="en-US" dirty="0" smtClean="0"/>
              <a:t>Affected by discounting factor.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ANAC2011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17535"/>
          </a:xfrm>
        </p:spPr>
        <p:txBody>
          <a:bodyPr/>
          <a:lstStyle/>
          <a:p>
            <a:r>
              <a:rPr lang="en-GB" dirty="0" smtClean="0"/>
              <a:t>Considering only domains with zero reservation value.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978450"/>
              </p:ext>
            </p:extLst>
          </p:nvPr>
        </p:nvGraphicFramePr>
        <p:xfrm>
          <a:off x="457200" y="2617788"/>
          <a:ext cx="822960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947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ANAC2011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017535"/>
          </a:xfrm>
        </p:spPr>
        <p:txBody>
          <a:bodyPr/>
          <a:lstStyle/>
          <a:p>
            <a:r>
              <a:rPr lang="en-GB" dirty="0" smtClean="0"/>
              <a:t>Considering only domains with zero reservation value.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16443"/>
              </p:ext>
            </p:extLst>
          </p:nvPr>
        </p:nvGraphicFramePr>
        <p:xfrm>
          <a:off x="457200" y="2617788"/>
          <a:ext cx="822960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17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Teams Entered</a:t>
            </a:r>
          </a:p>
          <a:p>
            <a:r>
              <a:rPr lang="en-US" dirty="0" smtClean="0"/>
              <a:t>8 Institutions</a:t>
            </a:r>
          </a:p>
          <a:p>
            <a:r>
              <a:rPr lang="en-US" dirty="0" smtClean="0"/>
              <a:t>5 Countries</a:t>
            </a:r>
          </a:p>
          <a:p>
            <a:pPr lvl="1"/>
            <a:r>
              <a:rPr lang="en-US" dirty="0" smtClean="0"/>
              <a:t>China, Israel, Netherlands, Japan, United Kingdom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Automated Negotiating Agent Competition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83FF"/>
      </a:accent1>
      <a:accent2>
        <a:srgbClr val="69CFED"/>
      </a:accent2>
      <a:accent3>
        <a:srgbClr val="C3FFBE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NAC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483FF"/>
    </a:accent1>
    <a:accent2>
      <a:srgbClr val="69CFE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483FF"/>
    </a:accent1>
    <a:accent2>
      <a:srgbClr val="69CFED"/>
    </a:accent2>
    <a:accent3>
      <a:srgbClr val="C3FFB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华文新魏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483FF"/>
    </a:accent1>
    <a:accent2>
      <a:srgbClr val="69CFED"/>
    </a:accent2>
    <a:accent3>
      <a:srgbClr val="C3FFB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华文新魏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483FF"/>
    </a:accent1>
    <a:accent2>
      <a:srgbClr val="69CFED"/>
    </a:accent2>
    <a:accent3>
      <a:srgbClr val="C3FFB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华文新魏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483FF"/>
    </a:accent1>
    <a:accent2>
      <a:srgbClr val="69CFED"/>
    </a:accent2>
    <a:accent3>
      <a:srgbClr val="C3FFB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华文新魏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483FF"/>
    </a:accent1>
    <a:accent2>
      <a:srgbClr val="69CFED"/>
    </a:accent2>
    <a:accent3>
      <a:srgbClr val="C3FFB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华文新魏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483FF"/>
    </a:accent1>
    <a:accent2>
      <a:srgbClr val="69CFED"/>
    </a:accent2>
    <a:accent3>
      <a:srgbClr val="C3FFB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华文新魏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3594</Words>
  <Application>Microsoft Macintosh PowerPoint</Application>
  <PresentationFormat>On-screen Show (4:3)</PresentationFormat>
  <Paragraphs>954</Paragraphs>
  <Slides>81</Slides>
  <Notes>51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Equation</vt:lpstr>
      <vt:lpstr>The Third Automated Negotiating Agent Competition</vt:lpstr>
      <vt:lpstr>Background</vt:lpstr>
      <vt:lpstr>Competition Setup</vt:lpstr>
      <vt:lpstr>Domains and Preferences</vt:lpstr>
      <vt:lpstr>Example Domain</vt:lpstr>
      <vt:lpstr>Example Preferences</vt:lpstr>
      <vt:lpstr>Previous Competitions</vt:lpstr>
      <vt:lpstr>New Feature</vt:lpstr>
      <vt:lpstr>Participants</vt:lpstr>
      <vt:lpstr>Qualifying Round</vt:lpstr>
      <vt:lpstr>Qualifying Round</vt:lpstr>
      <vt:lpstr>Qualifying Round - Rankings</vt:lpstr>
      <vt:lpstr>Qualifying Round - Rankings</vt:lpstr>
      <vt:lpstr>Qualifying Round - Rankings</vt:lpstr>
      <vt:lpstr>Qualifying Round - Rankings</vt:lpstr>
      <vt:lpstr>Qualifying Round - Rankings</vt:lpstr>
      <vt:lpstr>Qualifying Round</vt:lpstr>
      <vt:lpstr>Agent Presentations</vt:lpstr>
      <vt:lpstr>AgentLG</vt:lpstr>
      <vt:lpstr>First Stage</vt:lpstr>
      <vt:lpstr>Second Stage</vt:lpstr>
      <vt:lpstr>Last Stages</vt:lpstr>
      <vt:lpstr>AgentMR</vt:lpstr>
      <vt:lpstr>Concede slowly</vt:lpstr>
      <vt:lpstr>Make ‘acceptable’ bid</vt:lpstr>
      <vt:lpstr>Make ‘acceptable’ bid</vt:lpstr>
      <vt:lpstr>BRAMAgent2</vt:lpstr>
      <vt:lpstr>BRAM’s Characteristics</vt:lpstr>
      <vt:lpstr>PowerPoint Presentation</vt:lpstr>
      <vt:lpstr>PowerPoint Presentation</vt:lpstr>
      <vt:lpstr>PowerPoint Presentation</vt:lpstr>
      <vt:lpstr>CUHKAgent</vt:lpstr>
      <vt:lpstr>Strategy Design</vt:lpstr>
      <vt:lpstr>Component Description</vt:lpstr>
      <vt:lpstr>Component Description (cont.)</vt:lpstr>
      <vt:lpstr>Thank you! Q&amp;A</vt:lpstr>
      <vt:lpstr>IAMhaggler2012</vt:lpstr>
      <vt:lpstr>Our Approach</vt:lpstr>
      <vt:lpstr>Gaussian Process Regression</vt:lpstr>
      <vt:lpstr>Gaussian Process Regression</vt:lpstr>
      <vt:lpstr>Gaussian Process Regression</vt:lpstr>
      <vt:lpstr>Maximise Expected Utility</vt:lpstr>
      <vt:lpstr>Maximise Expected Utility</vt:lpstr>
      <vt:lpstr>Maximise Expected Utility</vt:lpstr>
      <vt:lpstr>Maximise Expected Utility</vt:lpstr>
      <vt:lpstr>Choose Target Utility</vt:lpstr>
      <vt:lpstr>Choose Target Utility</vt:lpstr>
      <vt:lpstr>Choose Target Utility</vt:lpstr>
      <vt:lpstr>Dealing with Multiple Issues</vt:lpstr>
      <vt:lpstr>Meta-Agent</vt:lpstr>
      <vt:lpstr>Not a regular agent…</vt:lpstr>
      <vt:lpstr>Methodology</vt:lpstr>
      <vt:lpstr>OMACagent</vt:lpstr>
      <vt:lpstr>Introduction</vt:lpstr>
      <vt:lpstr>Modeling opponent's negotiation strategy </vt:lpstr>
      <vt:lpstr>Adaptive concession-making mechanism</vt:lpstr>
      <vt:lpstr>TheNegotiator Reloaded</vt:lpstr>
      <vt:lpstr>Contents</vt:lpstr>
      <vt:lpstr>BOA Framework</vt:lpstr>
      <vt:lpstr>Implementation BOA Components</vt:lpstr>
      <vt:lpstr>Implementation BOA Components</vt:lpstr>
      <vt:lpstr>Optimization of Agent</vt:lpstr>
      <vt:lpstr>Conclusion</vt:lpstr>
      <vt:lpstr>Final Round</vt:lpstr>
      <vt:lpstr>Final Round</vt:lpstr>
      <vt:lpstr>Final Round</vt:lpstr>
      <vt:lpstr>Final Round</vt:lpstr>
      <vt:lpstr>Final Round</vt:lpstr>
      <vt:lpstr>Prizes </vt:lpstr>
      <vt:lpstr>Overall Rankings</vt:lpstr>
      <vt:lpstr>Overall Rankings</vt:lpstr>
      <vt:lpstr>3rd Place</vt:lpstr>
      <vt:lpstr>2nd Place</vt:lpstr>
      <vt:lpstr>1st Place</vt:lpstr>
      <vt:lpstr>Overall Rankings</vt:lpstr>
      <vt:lpstr>Best in Discounted Domains</vt:lpstr>
      <vt:lpstr>Best in Undiscounted Domains</vt:lpstr>
      <vt:lpstr>Most Social Agent</vt:lpstr>
      <vt:lpstr>Agent vs Opponent</vt:lpstr>
      <vt:lpstr>Compared to ANAC2011</vt:lpstr>
      <vt:lpstr>Compared to ANAC2011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Third Automated Negotiating Agent Competition</dc:title>
  <dc:creator>Colin Williams</dc:creator>
  <cp:lastModifiedBy>Presentation</cp:lastModifiedBy>
  <cp:revision>102</cp:revision>
  <dcterms:created xsi:type="dcterms:W3CDTF">2012-05-02T14:41:23Z</dcterms:created>
  <dcterms:modified xsi:type="dcterms:W3CDTF">2012-06-11T14:28:24Z</dcterms:modified>
</cp:coreProperties>
</file>