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69" r:id="rId5"/>
    <p:sldId id="275" r:id="rId6"/>
    <p:sldId id="259" r:id="rId7"/>
    <p:sldId id="268" r:id="rId8"/>
    <p:sldId id="265" r:id="rId9"/>
    <p:sldId id="267" r:id="rId10"/>
    <p:sldId id="276" r:id="rId11"/>
    <p:sldId id="270" r:id="rId12"/>
    <p:sldId id="266" r:id="rId13"/>
    <p:sldId id="278" r:id="rId14"/>
    <p:sldId id="271" r:id="rId15"/>
    <p:sldId id="272" r:id="rId16"/>
    <p:sldId id="274" r:id="rId17"/>
    <p:sldId id="264" r:id="rId18"/>
    <p:sldId id="277" r:id="rId1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0066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1" autoAdjust="0"/>
    <p:restoredTop sz="72899" autoAdjust="0"/>
  </p:normalViewPr>
  <p:slideViewPr>
    <p:cSldViewPr>
      <p:cViewPr>
        <p:scale>
          <a:sx n="80" d="100"/>
          <a:sy n="80" d="100"/>
        </p:scale>
        <p:origin x="-181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79751-05B9-4C86-A488-0485B9688C71}" type="datetimeFigureOut">
              <a:rPr lang="en-GB" smtClean="0"/>
              <a:t>30/03/2012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ECD5E-3914-43E1-AEE4-B17B4695E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56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CD5E-3914-43E1-AEE4-B17B4695E03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62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CD5E-3914-43E1-AEE4-B17B4695E03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57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CD5E-3914-43E1-AEE4-B17B4695E03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57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CD5E-3914-43E1-AEE4-B17B4695E03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57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CD5E-3914-43E1-AEE4-B17B4695E03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57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CD5E-3914-43E1-AEE4-B17B4695E03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57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CD5E-3914-43E1-AEE4-B17B4695E03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48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CD5E-3914-43E1-AEE4-B17B4695E03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09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CD5E-3914-43E1-AEE4-B17B4695E03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09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CD5E-3914-43E1-AEE4-B17B4695E03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5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CD5E-3914-43E1-AEE4-B17B4695E03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5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CD5E-3914-43E1-AEE4-B17B4695E03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57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CD5E-3914-43E1-AEE4-B17B4695E03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749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CD5E-3914-43E1-AEE4-B17B4695E03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741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CD5E-3914-43E1-AEE4-B17B4695E03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57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CD5E-3914-43E1-AEE4-B17B4695E03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57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CD5E-3914-43E1-AEE4-B17B4695E03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57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image" Target="../media/image3.jpeg"/><Relationship Id="rId16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uflexlogo1"/>
          <p:cNvPicPr>
            <a:picLocks noChangeAspect="1" noChangeArrowheads="1"/>
          </p:cNvPicPr>
          <p:nvPr userDrawn="1"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1584325" y="2133600"/>
            <a:ext cx="658812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title_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692150"/>
            <a:ext cx="7848600" cy="1201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8" descr="eu-fla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34925"/>
            <a:ext cx="8270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7" descr="eu-fla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1988" y="34925"/>
            <a:ext cx="8270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2"/>
          <p:cNvGrpSpPr>
            <a:grpSpLocks/>
          </p:cNvGrpSpPr>
          <p:nvPr userDrawn="1"/>
        </p:nvGrpSpPr>
        <p:grpSpPr bwMode="auto">
          <a:xfrm>
            <a:off x="142875" y="6057900"/>
            <a:ext cx="8893175" cy="728663"/>
            <a:chOff x="90" y="3816"/>
            <a:chExt cx="5602" cy="459"/>
          </a:xfrm>
        </p:grpSpPr>
        <p:pic>
          <p:nvPicPr>
            <p:cNvPr id="7" name="Picture 38" descr="saatigroup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50" y="3884"/>
              <a:ext cx="635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9" descr="bonfort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77" y="4049"/>
              <a:ext cx="553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1" descr="ifth1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60" y="3837"/>
              <a:ext cx="61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2" descr="leitat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27" y="4026"/>
              <a:ext cx="66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3" descr="klopman_links_logo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35" y="3816"/>
              <a:ext cx="455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4" descr="UoSlogo3"/>
            <p:cNvPicPr>
              <a:picLocks noChangeAspect="1" noChangeArrowheads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0" y="3861"/>
              <a:ext cx="832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5" descr="itcf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29" y="4048"/>
              <a:ext cx="569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6" descr="UoM Logo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446" y="3839"/>
              <a:ext cx="414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8" descr="paulboye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794" y="4038"/>
              <a:ext cx="635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9" descr="elasta07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490" y="4096"/>
              <a:ext cx="46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0" descr="ardeje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490" y="3816"/>
              <a:ext cx="520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47" descr="insensor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798" y="3816"/>
              <a:ext cx="648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1" descr="JSI_logo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929" y="3816"/>
              <a:ext cx="140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0825" cy="90011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6699FF"/>
              </a:gs>
            </a:gsLst>
            <a:lin ang="189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pic>
        <p:nvPicPr>
          <p:cNvPr id="1027" name="Picture 10" descr="eu-fla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925" y="69850"/>
            <a:ext cx="7207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908050"/>
            <a:ext cx="9140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0" y="6705600"/>
            <a:ext cx="9140825" cy="179388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6699FF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7704138" y="0"/>
            <a:ext cx="1439862" cy="8890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pic>
        <p:nvPicPr>
          <p:cNvPr id="1031" name="Picture 9" descr="uflexlogo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5575" y="152400"/>
            <a:ext cx="1333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" name="Line 25"/>
          <p:cNvSpPr>
            <a:spLocks noChangeShapeType="1"/>
          </p:cNvSpPr>
          <p:nvPr userDrawn="1"/>
        </p:nvSpPr>
        <p:spPr bwMode="auto">
          <a:xfrm flipV="1">
            <a:off x="7704138" y="0"/>
            <a:ext cx="0" cy="908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opman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bink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opman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bink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598932" y="2552700"/>
            <a:ext cx="82636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latin typeface="Calibri" pitchFamily="34" charset="0"/>
              </a:rPr>
              <a:t>Screen-printed multilayer meander heater</a:t>
            </a:r>
          </a:p>
          <a:p>
            <a:pPr algn="ctr"/>
            <a:r>
              <a:rPr lang="en-GB" sz="3600" b="1" dirty="0" smtClean="0">
                <a:latin typeface="Calibri" pitchFamily="34" charset="0"/>
              </a:rPr>
              <a:t> on polyester cotton</a:t>
            </a:r>
            <a:endParaRPr lang="en-GB" sz="3600" b="1" dirty="0">
              <a:latin typeface="Calibri" pitchFamily="34" charset="0"/>
            </a:endParaRP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597631" y="3867150"/>
            <a:ext cx="62456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 err="1" smtClean="0">
                <a:latin typeface="Calibri" pitchFamily="34" charset="0"/>
              </a:rPr>
              <a:t>Russel</a:t>
            </a:r>
            <a:r>
              <a:rPr lang="en-GB" sz="2400" dirty="0" smtClean="0">
                <a:latin typeface="Calibri" pitchFamily="34" charset="0"/>
              </a:rPr>
              <a:t> Torah*, Kai Yang, Steve </a:t>
            </a:r>
            <a:r>
              <a:rPr lang="en-GB" sz="2400" dirty="0" err="1" smtClean="0">
                <a:latin typeface="Calibri" pitchFamily="34" charset="0"/>
              </a:rPr>
              <a:t>Beeby</a:t>
            </a:r>
            <a:r>
              <a:rPr lang="en-GB" sz="2400" dirty="0" smtClean="0">
                <a:latin typeface="Calibri" pitchFamily="34" charset="0"/>
              </a:rPr>
              <a:t>, John Tudor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3087883" y="4797152"/>
            <a:ext cx="328577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 smtClean="0">
                <a:latin typeface="Calibri" pitchFamily="34" charset="0"/>
              </a:rPr>
              <a:t>University of Southampton</a:t>
            </a:r>
          </a:p>
          <a:p>
            <a:pPr algn="ctr"/>
            <a:r>
              <a:rPr lang="en-GB" sz="1600" dirty="0" smtClean="0">
                <a:latin typeface="Calibri" pitchFamily="34" charset="0"/>
              </a:rPr>
              <a:t>Electronics and Computer Science</a:t>
            </a:r>
          </a:p>
          <a:p>
            <a:pPr algn="ctr"/>
            <a:r>
              <a:rPr lang="en-GB" sz="1600" dirty="0" smtClean="0">
                <a:latin typeface="Calibri" pitchFamily="34" charset="0"/>
              </a:rPr>
              <a:t>United </a:t>
            </a:r>
            <a:r>
              <a:rPr lang="en-GB" sz="1600" dirty="0" smtClean="0">
                <a:latin typeface="Calibri" pitchFamily="34" charset="0"/>
              </a:rPr>
              <a:t>Kingdom</a:t>
            </a:r>
          </a:p>
          <a:p>
            <a:pPr algn="ctr"/>
            <a:r>
              <a:rPr lang="en-GB" sz="1600" dirty="0">
                <a:latin typeface="Calibri" pitchFamily="34" charset="0"/>
              </a:rPr>
              <a:t>{</a:t>
            </a:r>
            <a:r>
              <a:rPr lang="en-GB" sz="1600" dirty="0" err="1" smtClean="0">
                <a:latin typeface="Calibri" pitchFamily="34" charset="0"/>
              </a:rPr>
              <a:t>rnt</a:t>
            </a:r>
            <a:r>
              <a:rPr lang="en-GB" sz="1600" dirty="0" smtClean="0">
                <a:latin typeface="Calibri" pitchFamily="34" charset="0"/>
              </a:rPr>
              <a:t>*, ky2, </a:t>
            </a:r>
            <a:r>
              <a:rPr lang="en-GB" sz="1600" dirty="0" err="1" smtClean="0">
                <a:latin typeface="Calibri" pitchFamily="34" charset="0"/>
              </a:rPr>
              <a:t>spb</a:t>
            </a:r>
            <a:r>
              <a:rPr lang="en-GB" sz="1600" dirty="0" smtClean="0">
                <a:latin typeface="Calibri" pitchFamily="34" charset="0"/>
              </a:rPr>
              <a:t>, </a:t>
            </a:r>
            <a:r>
              <a:rPr lang="en-GB" sz="1600" dirty="0" err="1" smtClean="0">
                <a:latin typeface="Calibri" pitchFamily="34" charset="0"/>
              </a:rPr>
              <a:t>mjt</a:t>
            </a:r>
            <a:r>
              <a:rPr lang="en-GB" sz="1600" dirty="0" smtClean="0">
                <a:latin typeface="Calibri" pitchFamily="34" charset="0"/>
              </a:rPr>
              <a:t>}@ecs.soton.ac.uk</a:t>
            </a:r>
            <a:endParaRPr lang="en-GB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55650" y="112713"/>
            <a:ext cx="6948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latin typeface="Calibri" pitchFamily="34" charset="0"/>
              </a:rPr>
              <a:t>Screen Printing</a:t>
            </a:r>
            <a:endParaRPr lang="en-GB" sz="3200" dirty="0">
              <a:latin typeface="Calibri" pitchFamily="34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95536" y="1124744"/>
            <a:ext cx="808513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063960"/>
              </p:ext>
            </p:extLst>
          </p:nvPr>
        </p:nvGraphicFramePr>
        <p:xfrm>
          <a:off x="747897" y="1134784"/>
          <a:ext cx="709278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6394"/>
                <a:gridCol w="3546394"/>
              </a:tblGrid>
              <a:tr h="28083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Layers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Printed Thickness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Interface (Fabink-UV-IF1)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~120 µm</a:t>
                      </a:r>
                      <a:endParaRPr lang="en-GB" dirty="0"/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Conductor (ELX 30UV)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~7 µm</a:t>
                      </a:r>
                      <a:endParaRPr lang="en-GB" dirty="0"/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Encapsulation (Fabink-UV-IF1)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~40 µm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43" y="2978901"/>
            <a:ext cx="3646525" cy="3690459"/>
          </a:xfrm>
          <a:prstGeom prst="rect">
            <a:avLst/>
          </a:prstGeom>
        </p:spPr>
      </p:pic>
      <p:pic>
        <p:nvPicPr>
          <p:cNvPr id="2050" name="Picture 2" descr="D:\uniwork\microflex\conferences\88th textile institute world conf 12\pictures\interface_str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017012"/>
            <a:ext cx="2862282" cy="85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niwork\microflex\conferences\88th textile institute world conf 12\pictures\conductor_stri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4134672"/>
            <a:ext cx="2862282" cy="86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niwork\microflex\conferences\88th textile institute world conf 12\pictures\encapsulation_stri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72" y="5207270"/>
            <a:ext cx="2484202" cy="14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0785" y="3275739"/>
            <a:ext cx="1638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Interface layer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410785" y="4399210"/>
            <a:ext cx="1638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Conductor layer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410785" y="5740354"/>
            <a:ext cx="1638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Encapsulation layer</a:t>
            </a:r>
            <a:endParaRPr lang="en-GB" sz="1600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2843808" y="3445016"/>
            <a:ext cx="566977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894251" y="4601188"/>
            <a:ext cx="566977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2720" y="5909631"/>
            <a:ext cx="74850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55650" y="112713"/>
            <a:ext cx="6948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latin typeface="Calibri" pitchFamily="34" charset="0"/>
              </a:rPr>
              <a:t>Measurement and Testing</a:t>
            </a:r>
            <a:endParaRPr lang="en-GB" sz="3200" dirty="0">
              <a:latin typeface="Calibri" pitchFamily="34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95536" y="1124744"/>
            <a:ext cx="808513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</a:rPr>
              <a:t>  Voltage is applied until the heater reaches the desired temperature then it is switched off and the heater allowed to cool.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1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smtClean="0">
                <a:latin typeface="Calibri" pitchFamily="34" charset="0"/>
              </a:rPr>
              <a:t> Temperature is monitored throughout using a thermocouple.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86626"/>
            <a:ext cx="4626665" cy="319460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799692" y="4896852"/>
            <a:ext cx="151216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904148" y="2952636"/>
            <a:ext cx="90010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19672" y="2772616"/>
            <a:ext cx="93610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3548" y="2592596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/>
              <a:t>Keithley</a:t>
            </a:r>
            <a:endParaRPr lang="en-GB" dirty="0" smtClean="0"/>
          </a:p>
          <a:p>
            <a:pPr algn="ctr"/>
            <a:r>
              <a:rPr lang="en-GB" dirty="0" err="1" smtClean="0"/>
              <a:t>Multimeter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861700" y="2772616"/>
            <a:ext cx="160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Power Supply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25328" y="4573686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Heater +</a:t>
            </a:r>
          </a:p>
          <a:p>
            <a:pPr algn="ctr"/>
            <a:r>
              <a:rPr lang="en-GB" dirty="0" smtClean="0"/>
              <a:t>Thermocouple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320261" y="5497180"/>
            <a:ext cx="4089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 smtClean="0"/>
              <a:t>Test equipment setup for measuring the </a:t>
            </a:r>
          </a:p>
          <a:p>
            <a:pPr algn="ctr"/>
            <a:r>
              <a:rPr lang="en-GB" sz="1600" i="1" dirty="0" smtClean="0"/>
              <a:t>temperature response of the printed heater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348794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55650" y="112713"/>
            <a:ext cx="6948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latin typeface="Calibri" pitchFamily="34" charset="0"/>
              </a:rPr>
              <a:t>Results</a:t>
            </a:r>
            <a:endParaRPr lang="en-GB" sz="3200" dirty="0">
              <a:latin typeface="Calibri" pitchFamily="34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95536" y="1124744"/>
            <a:ext cx="808513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>
                <a:latin typeface="Calibri" pitchFamily="34" charset="0"/>
              </a:rPr>
              <a:t>  </a:t>
            </a:r>
            <a:r>
              <a:rPr lang="en-GB" sz="2400" dirty="0" smtClean="0">
                <a:latin typeface="Calibri" pitchFamily="34" charset="0"/>
              </a:rPr>
              <a:t>Reduction in sheet resistance due to use of interface layer.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</a:rPr>
              <a:t>  Confirms the function of the interface layer – provides a smoother more even surface than directly on fabric.</a:t>
            </a:r>
            <a:endParaRPr lang="en-GB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00808"/>
            <a:ext cx="5517772" cy="36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2739" y="3861048"/>
            <a:ext cx="11833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80 m</a:t>
            </a:r>
            <a:r>
              <a:rPr lang="el-GR" dirty="0" smtClean="0"/>
              <a:t>Ω</a:t>
            </a:r>
            <a:r>
              <a:rPr lang="en-GB" dirty="0" smtClean="0"/>
              <a:t>/</a:t>
            </a:r>
            <a:r>
              <a:rPr lang="en-GB" dirty="0" err="1" smtClean="0"/>
              <a:t>sq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712645" y="2492896"/>
            <a:ext cx="1199615" cy="369332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36000" rtlCol="0">
            <a:spAutoFit/>
          </a:bodyPr>
          <a:lstStyle/>
          <a:p>
            <a:r>
              <a:rPr lang="en-GB" dirty="0" smtClean="0"/>
              <a:t>194 m</a:t>
            </a:r>
            <a:r>
              <a:rPr lang="el-GR" dirty="0" smtClean="0"/>
              <a:t>Ω</a:t>
            </a:r>
            <a:r>
              <a:rPr lang="en-GB" dirty="0" smtClean="0"/>
              <a:t>/</a:t>
            </a:r>
            <a:r>
              <a:rPr lang="en-GB" dirty="0" err="1" smtClean="0"/>
              <a:t>sq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308304" y="4211796"/>
            <a:ext cx="11833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50 m</a:t>
            </a:r>
            <a:r>
              <a:rPr lang="el-GR" dirty="0" smtClean="0"/>
              <a:t>Ω</a:t>
            </a:r>
            <a:r>
              <a:rPr lang="en-GB" dirty="0" smtClean="0"/>
              <a:t>/</a:t>
            </a:r>
            <a:r>
              <a:rPr lang="en-GB" dirty="0" err="1" smtClean="0"/>
              <a:t>sq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0" y="4338027"/>
            <a:ext cx="1678816" cy="963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0" y="3095885"/>
            <a:ext cx="1678816" cy="1017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8" y="1764268"/>
            <a:ext cx="1678487" cy="10619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6845" y="210548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Interface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153024" y="337197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Fabric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056845" y="463495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Alumina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4321" y="5288596"/>
            <a:ext cx="212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 smtClean="0"/>
              <a:t>Printed track on each</a:t>
            </a:r>
          </a:p>
          <a:p>
            <a:pPr algn="ctr"/>
            <a:r>
              <a:rPr lang="en-GB" sz="1600" i="1" dirty="0" smtClean="0"/>
              <a:t>substrate</a:t>
            </a:r>
            <a:endParaRPr lang="en-GB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27073" y="5314444"/>
            <a:ext cx="5570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 smtClean="0"/>
              <a:t>Printed track calculated sheet resistance for each substrate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6121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55650" y="112713"/>
            <a:ext cx="6948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latin typeface="Calibri" pitchFamily="34" charset="0"/>
              </a:rPr>
              <a:t>Results</a:t>
            </a:r>
            <a:endParaRPr lang="en-GB" sz="3200" dirty="0">
              <a:latin typeface="Calibri" pitchFamily="34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95536" y="1285515"/>
            <a:ext cx="808513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>
                <a:latin typeface="Calibri" pitchFamily="34" charset="0"/>
              </a:rPr>
              <a:t>  </a:t>
            </a:r>
            <a:r>
              <a:rPr lang="en-GB" sz="2400" dirty="0" smtClean="0">
                <a:latin typeface="Calibri" pitchFamily="34" charset="0"/>
              </a:rPr>
              <a:t>The d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atasheet for UV curable silver gives a sheet resistance of 60 m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Ω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/sq.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</a:rPr>
              <a:t>  Track resistance is reduced by over 50% when using the interface layer on fabric.</a:t>
            </a:r>
            <a:endParaRPr lang="en-GB" sz="2400" dirty="0"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581563"/>
              </p:ext>
            </p:extLst>
          </p:nvPr>
        </p:nvGraphicFramePr>
        <p:xfrm>
          <a:off x="1295636" y="2240868"/>
          <a:ext cx="60960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Sample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Track Resistance (</a:t>
                      </a:r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Ω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Sheet Resistance (m</a:t>
                      </a:r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Ω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sq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Theory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60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Alumina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Fabric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Fabric + Interface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194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32125" y="4905164"/>
            <a:ext cx="6211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Measured track resistance for each sample and calculated </a:t>
            </a:r>
          </a:p>
          <a:p>
            <a:pPr algn="ctr"/>
            <a:r>
              <a:rPr lang="en-GB" i="1" dirty="0" smtClean="0"/>
              <a:t>sheet resistance based on track length of 1651.5mm.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943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55650" y="112713"/>
            <a:ext cx="6948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latin typeface="Calibri" pitchFamily="34" charset="0"/>
              </a:rPr>
              <a:t>Results</a:t>
            </a:r>
            <a:endParaRPr lang="en-GB" sz="3200" dirty="0">
              <a:latin typeface="Calibri" pitchFamily="34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95536" y="1052736"/>
            <a:ext cx="808513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>
                <a:latin typeface="Calibri" pitchFamily="34" charset="0"/>
              </a:rPr>
              <a:t>  </a:t>
            </a:r>
            <a:r>
              <a:rPr lang="en-GB" sz="2400" dirty="0" smtClean="0">
                <a:latin typeface="Calibri" pitchFamily="34" charset="0"/>
              </a:rPr>
              <a:t>Thermocouple on the tine and on the fabric.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</a:rPr>
              <a:t>  Fabric temperature within 2% of track temperature.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smtClean="0">
                <a:latin typeface="Calibri" pitchFamily="34" charset="0"/>
              </a:rPr>
              <a:t> 50 °C heating achieved with 30 V and current limit of 200 mA</a:t>
            </a:r>
            <a:endParaRPr lang="en-GB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79" y="1700808"/>
            <a:ext cx="5606252" cy="358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4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55650" y="112713"/>
            <a:ext cx="6948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latin typeface="Calibri" pitchFamily="34" charset="0"/>
              </a:rPr>
              <a:t>Results</a:t>
            </a:r>
            <a:endParaRPr lang="en-GB" sz="3200" dirty="0">
              <a:latin typeface="Calibri" pitchFamily="34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783803" y="5253078"/>
            <a:ext cx="7308602" cy="107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>
                <a:latin typeface="Calibri" pitchFamily="34" charset="0"/>
              </a:rPr>
              <a:t>  </a:t>
            </a:r>
            <a:r>
              <a:rPr lang="en-GB" sz="2400" dirty="0" smtClean="0">
                <a:latin typeface="Calibri" pitchFamily="34" charset="0"/>
              </a:rPr>
              <a:t>Thermocouple attached to the fabric.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smtClean="0">
                <a:latin typeface="Calibri" pitchFamily="34" charset="0"/>
              </a:rPr>
              <a:t> 30V applied to the heater with 600 mA current limit.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smtClean="0">
                <a:latin typeface="Calibri" pitchFamily="34" charset="0"/>
              </a:rPr>
              <a:t> Heater reaches 120 °C after 15 minutes.</a:t>
            </a:r>
            <a:endParaRPr lang="en-GB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23" y="1124744"/>
            <a:ext cx="6274563" cy="41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55650" y="112713"/>
            <a:ext cx="6948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latin typeface="Calibri" pitchFamily="34" charset="0"/>
              </a:rPr>
              <a:t>Resistive Heater Testing</a:t>
            </a:r>
            <a:endParaRPr lang="en-GB" sz="3200" dirty="0">
              <a:latin typeface="Calibri" pitchFamily="34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555625" y="1125538"/>
            <a:ext cx="808513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dirty="0">
                <a:latin typeface="Calibri" pitchFamily="34" charset="0"/>
              </a:rPr>
              <a:t>  </a:t>
            </a:r>
            <a:r>
              <a:rPr lang="en-GB" dirty="0" smtClean="0">
                <a:latin typeface="Calibri" pitchFamily="34" charset="0"/>
              </a:rPr>
              <a:t>A thermal imaging camera was used to obtain IR images of the heaters to observe the heat distribution.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2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2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2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2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2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2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2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</a:pPr>
            <a:endParaRPr lang="en-GB" sz="2200" dirty="0">
              <a:latin typeface="Calibri" pitchFamily="34" charset="0"/>
            </a:endParaRPr>
          </a:p>
        </p:txBody>
      </p:sp>
      <p:pic>
        <p:nvPicPr>
          <p:cNvPr id="6146" name="Picture 2" descr="poly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8741" y="1781741"/>
            <a:ext cx="3129223" cy="222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elastaB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2048" y="4414750"/>
            <a:ext cx="2444068" cy="196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polyheat_rear_volt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1149" y="1736812"/>
            <a:ext cx="3165227" cy="226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30138" y="3933056"/>
            <a:ext cx="2008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Front of </a:t>
            </a:r>
            <a:r>
              <a:rPr lang="en-GB" sz="1200" dirty="0" err="1" smtClean="0"/>
              <a:t>Polycotton</a:t>
            </a:r>
            <a:r>
              <a:rPr lang="en-GB" sz="1200" dirty="0" smtClean="0"/>
              <a:t> heater </a:t>
            </a:r>
          </a:p>
          <a:p>
            <a:pPr algn="ctr"/>
            <a:r>
              <a:rPr lang="en-GB" sz="1200" dirty="0" smtClean="0"/>
              <a:t>30s after voltage is applied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3897052"/>
            <a:ext cx="2008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Back of </a:t>
            </a:r>
            <a:r>
              <a:rPr lang="en-GB" sz="1200" dirty="0" err="1" smtClean="0"/>
              <a:t>Polycotton</a:t>
            </a:r>
            <a:r>
              <a:rPr lang="en-GB" sz="1200" dirty="0" smtClean="0"/>
              <a:t> heater </a:t>
            </a:r>
          </a:p>
          <a:p>
            <a:pPr algn="ctr"/>
            <a:r>
              <a:rPr lang="en-GB" sz="1200" dirty="0" smtClean="0"/>
              <a:t>30s after voltage is applied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983460" y="6356357"/>
            <a:ext cx="2757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Heater flexing whilst voltage is applied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817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55650" y="112713"/>
            <a:ext cx="6948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latin typeface="Calibri" pitchFamily="34" charset="0"/>
              </a:rPr>
              <a:t>Conclusions and Further work</a:t>
            </a:r>
            <a:endParaRPr lang="en-GB" sz="3200" dirty="0">
              <a:latin typeface="Calibri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55625" y="1124744"/>
            <a:ext cx="808513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</a:rPr>
              <a:t>Meander heater has been successfully screen printed on to polyester cotton fabric.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0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  Printed heater has shown stable heating up to 120°C with a 30V power supply and a current limit of 600mA.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0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  Heater pattern covers an area of 9cm x 9cm with a fairly even heat distribution and a track coverage of just 20%.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0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  Low pattern percentage ensures fabric remains flexible and maintains key fabric properties such as breathability and wearer comfort.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0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  Future work will try new designs to reduce the track resistance and improve the heater performance.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0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 Smaller interface border will be investigated to improve flexibility by reducing fabric coverage.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1839" y="3645024"/>
            <a:ext cx="8085138" cy="2016224"/>
          </a:xfrm>
          <a:prstGeom prst="roundRect">
            <a:avLst/>
          </a:prstGeom>
          <a:gradFill>
            <a:gsLst>
              <a:gs pos="12000">
                <a:srgbClr val="6699FF"/>
              </a:gs>
              <a:gs pos="100000">
                <a:schemeClr val="bg1"/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55650" y="112713"/>
            <a:ext cx="6948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latin typeface="Calibri" pitchFamily="34" charset="0"/>
              </a:rPr>
              <a:t>Acknowledgements</a:t>
            </a:r>
            <a:endParaRPr lang="en-GB" sz="3200" dirty="0">
              <a:latin typeface="Calibri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41839" y="1160748"/>
            <a:ext cx="8085138" cy="473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</a:rPr>
              <a:t> The authors would like to thank the EU for supporting this work through the Framework 7 NMP Project – MICROFLEX: Grant No: CP-IP 211335-2.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0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  </a:t>
            </a:r>
            <a:r>
              <a:rPr lang="en-GB" sz="2000" dirty="0" err="1" smtClean="0">
                <a:latin typeface="Calibri" pitchFamily="34" charset="0"/>
              </a:rPr>
              <a:t>Klopman</a:t>
            </a:r>
            <a:r>
              <a:rPr lang="en-GB" sz="2000" dirty="0" smtClean="0">
                <a:latin typeface="Calibri" pitchFamily="34" charset="0"/>
              </a:rPr>
              <a:t> for supplying the fabric – </a:t>
            </a:r>
            <a:r>
              <a:rPr lang="en-GB" sz="2000" dirty="0" smtClean="0">
                <a:latin typeface="Calibri" pitchFamily="34" charset="0"/>
                <a:hlinkClick r:id="rId3"/>
              </a:rPr>
              <a:t>www.klopman.com</a:t>
            </a:r>
            <a:r>
              <a:rPr lang="en-GB" sz="2000" dirty="0" smtClean="0">
                <a:latin typeface="Calibri" pitchFamily="34" charset="0"/>
              </a:rPr>
              <a:t> 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0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  </a:t>
            </a:r>
            <a:r>
              <a:rPr lang="en-GB" sz="2000" dirty="0" err="1" smtClean="0">
                <a:latin typeface="Calibri" pitchFamily="34" charset="0"/>
              </a:rPr>
              <a:t>Fabinks</a:t>
            </a:r>
            <a:r>
              <a:rPr lang="en-GB" sz="2000" dirty="0" smtClean="0">
                <a:latin typeface="Calibri" pitchFamily="34" charset="0"/>
              </a:rPr>
              <a:t> for supplying the interface layer material  </a:t>
            </a:r>
            <a:r>
              <a:rPr lang="en-GB" sz="2000" dirty="0" smtClean="0">
                <a:latin typeface="Calibri" pitchFamily="34" charset="0"/>
                <a:hlinkClick r:id="rId4"/>
              </a:rPr>
              <a:t>www.fabinks.com</a:t>
            </a:r>
            <a:endParaRPr lang="en-GB" sz="20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</a:pPr>
            <a:endParaRPr lang="en-GB" sz="2400" dirty="0" smtClean="0">
              <a:latin typeface="Calibri" pitchFamily="34" charset="0"/>
            </a:endParaRPr>
          </a:p>
          <a:p>
            <a:pPr algn="ctr">
              <a:buClr>
                <a:srgbClr val="0066FF"/>
              </a:buClr>
            </a:pPr>
            <a:r>
              <a:rPr lang="en-GB" sz="6000" dirty="0" smtClean="0">
                <a:latin typeface="Calibri" pitchFamily="34" charset="0"/>
              </a:rPr>
              <a:t>Thank you for listening</a:t>
            </a:r>
            <a:r>
              <a:rPr lang="en-GB" sz="6000" dirty="0" smtClean="0">
                <a:latin typeface="Calibri" pitchFamily="34" charset="0"/>
              </a:rPr>
              <a:t>!</a:t>
            </a:r>
          </a:p>
          <a:p>
            <a:pPr algn="ctr">
              <a:buClr>
                <a:srgbClr val="0066FF"/>
              </a:buClr>
            </a:pPr>
            <a:r>
              <a:rPr lang="en-GB" sz="4000" dirty="0" smtClean="0">
                <a:latin typeface="Calibri" pitchFamily="34" charset="0"/>
              </a:rPr>
              <a:t>Terima kasih kerana sudi mendengar!</a:t>
            </a:r>
            <a:endParaRPr lang="en-GB" sz="4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55650" y="112713"/>
            <a:ext cx="6948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latin typeface="Calibri" pitchFamily="34" charset="0"/>
              </a:rPr>
              <a:t>Outline of the Talk</a:t>
            </a:r>
            <a:endParaRPr lang="en-GB" sz="3200" dirty="0">
              <a:latin typeface="Calibri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47700" y="1268413"/>
            <a:ext cx="758983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>
                <a:latin typeface="Calibri" pitchFamily="34" charset="0"/>
              </a:rPr>
              <a:t>  </a:t>
            </a:r>
            <a:r>
              <a:rPr lang="en-GB" sz="2400" dirty="0" smtClean="0">
                <a:latin typeface="Calibri" pitchFamily="34" charset="0"/>
              </a:rPr>
              <a:t>Introduction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</a:rPr>
              <a:t>  Screen printing to create smart fabrics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smtClean="0">
                <a:latin typeface="Calibri" pitchFamily="34" charset="0"/>
              </a:rPr>
              <a:t> Design of screen printed heater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smtClean="0">
                <a:latin typeface="Calibri" pitchFamily="34" charset="0"/>
              </a:rPr>
              <a:t> Material selection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smtClean="0">
                <a:latin typeface="Calibri" pitchFamily="34" charset="0"/>
              </a:rPr>
              <a:t> Printing and processing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smtClean="0">
                <a:latin typeface="Calibri" pitchFamily="34" charset="0"/>
              </a:rPr>
              <a:t> Measurement and testing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</a:rPr>
              <a:t>  Conclusions and further work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55650" y="112713"/>
            <a:ext cx="6948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latin typeface="Calibri" pitchFamily="34" charset="0"/>
              </a:rPr>
              <a:t>Introduction</a:t>
            </a:r>
            <a:endParaRPr lang="en-GB" sz="3200" dirty="0">
              <a:latin typeface="Calibri" pitchFamily="34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95536" y="1124744"/>
            <a:ext cx="808513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dirty="0">
                <a:latin typeface="Calibri" pitchFamily="34" charset="0"/>
              </a:rPr>
              <a:t>  </a:t>
            </a:r>
            <a:r>
              <a:rPr lang="en-GB" dirty="0" smtClean="0">
                <a:latin typeface="Calibri" pitchFamily="34" charset="0"/>
              </a:rPr>
              <a:t>Basic heater is a wire with a current passing through. 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  Heaters have widespread use in automotive fabrics and are becoming more popular for use in garments.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  Current range of heaters are integrated into the textile using weaving or knitting.  </a:t>
            </a:r>
            <a:endParaRPr lang="en-GB" dirty="0">
              <a:latin typeface="Calibri" pitchFamily="34" charset="0"/>
            </a:endParaRPr>
          </a:p>
          <a:p>
            <a:pPr>
              <a:buClr>
                <a:srgbClr val="0066FF"/>
              </a:buClr>
            </a:pPr>
            <a:r>
              <a:rPr lang="en-GB" dirty="0" smtClean="0">
                <a:latin typeface="Calibri" pitchFamily="34" charset="0"/>
              </a:rPr>
              <a:t> 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 The heater design is limited by the warp and weft use for the fabric construction or must be sown in using specialist equipment.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dirty="0">
              <a:latin typeface="Calibri" pitchFamily="34" charset="0"/>
            </a:endParaRPr>
          </a:p>
        </p:txBody>
      </p:sp>
      <p:pic>
        <p:nvPicPr>
          <p:cNvPr id="2050" name="Image 25" descr="seat 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90" y="3873992"/>
            <a:ext cx="2520211" cy="189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7" descr="gerbring_microwire heated jacket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962" y="3857821"/>
            <a:ext cx="2556284" cy="190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4765" y="5858688"/>
            <a:ext cx="16866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 smtClean="0"/>
              <a:t>Heated jacket </a:t>
            </a:r>
            <a:endParaRPr lang="en-GB" sz="1400" i="1" dirty="0"/>
          </a:p>
          <a:p>
            <a:pPr algn="ctr"/>
            <a:r>
              <a:rPr lang="en-GB" sz="1400" i="1" dirty="0" err="1" smtClean="0"/>
              <a:t>Gerbing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Microwire</a:t>
            </a:r>
            <a:r>
              <a:rPr lang="en-GB" sz="1400" i="1" dirty="0" smtClean="0"/>
              <a:t> </a:t>
            </a:r>
            <a:endParaRPr lang="en-GB" sz="1400" i="1" dirty="0"/>
          </a:p>
          <a:p>
            <a:pPr algn="ctr"/>
            <a:r>
              <a:rPr lang="en-GB" sz="1400" i="1" dirty="0" smtClean="0"/>
              <a:t>www.gerbing.com</a:t>
            </a:r>
            <a:endParaRPr lang="en-GB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7" y="5858688"/>
            <a:ext cx="2508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/>
              <a:t>Heated Car Seat element BMW </a:t>
            </a:r>
          </a:p>
          <a:p>
            <a:pPr algn="ctr"/>
            <a:r>
              <a:rPr lang="en-GB" sz="1400" i="1" dirty="0" smtClean="0"/>
              <a:t>www.bmw.com</a:t>
            </a:r>
            <a:endParaRPr lang="en-GB" sz="1400" i="1" dirty="0"/>
          </a:p>
        </p:txBody>
      </p:sp>
      <p:pic>
        <p:nvPicPr>
          <p:cNvPr id="2052" name="Picture 4" descr="tempco2v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58065"/>
            <a:ext cx="2811028" cy="132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92266" y="5858688"/>
            <a:ext cx="21948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 smtClean="0"/>
              <a:t>Printed thick-film heating </a:t>
            </a:r>
          </a:p>
          <a:p>
            <a:pPr algn="ctr"/>
            <a:r>
              <a:rPr lang="en-GB" sz="1400" i="1" dirty="0" smtClean="0"/>
              <a:t>element – </a:t>
            </a:r>
            <a:r>
              <a:rPr lang="en-GB" sz="1400" i="1" dirty="0" err="1" smtClean="0"/>
              <a:t>Tempco</a:t>
            </a:r>
            <a:endParaRPr lang="en-GB" sz="1400" i="1" dirty="0" smtClean="0"/>
          </a:p>
          <a:p>
            <a:pPr algn="ctr"/>
            <a:r>
              <a:rPr lang="en-GB" sz="1400" i="1" dirty="0" smtClean="0"/>
              <a:t>www.tempco.com</a:t>
            </a:r>
            <a:endParaRPr lang="en-GB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55650" y="112713"/>
            <a:ext cx="6948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latin typeface="Calibri" pitchFamily="34" charset="0"/>
              </a:rPr>
              <a:t>Screen Printing Smart Fabrics</a:t>
            </a:r>
            <a:endParaRPr lang="en-GB" sz="3200" dirty="0">
              <a:latin typeface="Calibri" pitchFamily="34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95536" y="1124744"/>
            <a:ext cx="808513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000" dirty="0">
                <a:latin typeface="Calibri" pitchFamily="34" charset="0"/>
              </a:rPr>
              <a:t>  </a:t>
            </a:r>
            <a:r>
              <a:rPr lang="en-GB" sz="2000" dirty="0" smtClean="0">
                <a:latin typeface="Calibri" pitchFamily="34" charset="0"/>
              </a:rPr>
              <a:t>Screen printing on fabrics has been used for over 1000 years, screen printing electronics on to solid circuit boards for 50 years.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10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  A simple technique with widespread use in the fabrics industry.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  Printable electronic pastes such as conductors, dielectrics, resistors and piezoelectric pastes now available at low temperatures (120-200 °C).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10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  Fabrics require </a:t>
            </a:r>
            <a:r>
              <a:rPr lang="en-GB" sz="2000" dirty="0" smtClean="0">
                <a:latin typeface="Calibri" pitchFamily="34" charset="0"/>
              </a:rPr>
              <a:t>printed films which </a:t>
            </a:r>
            <a:r>
              <a:rPr lang="en-GB" sz="2000" dirty="0" smtClean="0">
                <a:latin typeface="Calibri" pitchFamily="34" charset="0"/>
              </a:rPr>
              <a:t>are very flexible and can be cured at low temperatures </a:t>
            </a:r>
            <a:r>
              <a:rPr lang="en-GB" sz="2000" dirty="0">
                <a:latin typeface="Calibri" pitchFamily="34" charset="0"/>
              </a:rPr>
              <a:t>(&lt;150 °</a:t>
            </a:r>
            <a:r>
              <a:rPr lang="en-GB" sz="2000" dirty="0" smtClean="0">
                <a:latin typeface="Calibri" pitchFamily="34" charset="0"/>
              </a:rPr>
              <a:t>C).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5" y="2430181"/>
            <a:ext cx="3796657" cy="21094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249" y="2386922"/>
            <a:ext cx="2952118" cy="219598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0890" y="4576561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Screen printing process</a:t>
            </a:r>
            <a:endParaRPr lang="en-GB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191194" y="4582903"/>
            <a:ext cx="2820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 smtClean="0"/>
              <a:t>DEK248 Screen printer used</a:t>
            </a:r>
          </a:p>
          <a:p>
            <a:pPr algn="ctr"/>
            <a:r>
              <a:rPr lang="en-GB" sz="1600" i="1" dirty="0" smtClean="0"/>
              <a:t>at University of Southampton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21108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55650" y="112713"/>
            <a:ext cx="6948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latin typeface="Calibri" pitchFamily="34" charset="0"/>
              </a:rPr>
              <a:t>Screen Printing Smart Fabrics</a:t>
            </a:r>
            <a:endParaRPr lang="en-GB" sz="3200" dirty="0">
              <a:latin typeface="Calibri" pitchFamily="34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95536" y="1124744"/>
            <a:ext cx="808513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000" dirty="0">
                <a:latin typeface="Calibri" pitchFamily="34" charset="0"/>
              </a:rPr>
              <a:t>  </a:t>
            </a:r>
            <a:r>
              <a:rPr lang="en-GB" sz="2000" dirty="0" smtClean="0">
                <a:latin typeface="Calibri" pitchFamily="34" charset="0"/>
              </a:rPr>
              <a:t>Screen printable interface layer provides an intermediary between the fabric and the subsequent printed </a:t>
            </a:r>
            <a:r>
              <a:rPr lang="en-GB" sz="2000" dirty="0" smtClean="0">
                <a:latin typeface="Calibri" pitchFamily="34" charset="0"/>
              </a:rPr>
              <a:t>electronics and planarises the surface of the fabric.</a:t>
            </a:r>
            <a:endParaRPr lang="en-GB" sz="20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16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16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  The interface layer will fill in the weave of the fabric and reduce the surface roughness to provide a smooth surface for subsequent prints.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</p:txBody>
      </p:sp>
      <p:pic>
        <p:nvPicPr>
          <p:cNvPr id="1026" name="Picture 2" descr="interface_examp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33" y="2136252"/>
            <a:ext cx="3683661" cy="272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nterface_S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636" y="2218470"/>
            <a:ext cx="3730496" cy="27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089748" y="2313992"/>
            <a:ext cx="1714500" cy="1943100"/>
            <a:chOff x="734" y="4860"/>
            <a:chExt cx="2700" cy="3060"/>
          </a:xfrm>
        </p:grpSpPr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734" y="4860"/>
              <a:ext cx="180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Interface layer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734" y="7560"/>
              <a:ext cx="108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Fabric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AutoShape 6"/>
            <p:cNvSpPr>
              <a:spLocks noChangeShapeType="1"/>
            </p:cNvSpPr>
            <p:nvPr/>
          </p:nvSpPr>
          <p:spPr bwMode="auto">
            <a:xfrm>
              <a:off x="2534" y="5040"/>
              <a:ext cx="900" cy="18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AutoShape 5"/>
            <p:cNvSpPr>
              <a:spLocks noChangeShapeType="1"/>
            </p:cNvSpPr>
            <p:nvPr/>
          </p:nvSpPr>
          <p:spPr bwMode="auto">
            <a:xfrm flipV="1">
              <a:off x="1814" y="6480"/>
              <a:ext cx="1620" cy="126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34135" y="4931876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Concept of a printed interface layer</a:t>
            </a:r>
            <a:endParaRPr lang="en-GB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09505" y="5053761"/>
            <a:ext cx="30107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 smtClean="0"/>
              <a:t>Cross-section SEM micrograph of 4</a:t>
            </a:r>
          </a:p>
          <a:p>
            <a:pPr algn="ctr"/>
            <a:r>
              <a:rPr lang="en-GB" sz="1400" i="1" dirty="0"/>
              <a:t>s</a:t>
            </a:r>
            <a:r>
              <a:rPr lang="en-GB" sz="1400" i="1" dirty="0" smtClean="0"/>
              <a:t>creen printed interface layers on</a:t>
            </a:r>
          </a:p>
          <a:p>
            <a:pPr algn="ctr"/>
            <a:r>
              <a:rPr lang="en-GB" sz="1400" i="1" dirty="0"/>
              <a:t>p</a:t>
            </a:r>
            <a:r>
              <a:rPr lang="en-GB" sz="1400" i="1" dirty="0" smtClean="0"/>
              <a:t>olyester cotton fabric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33970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55650" y="112713"/>
            <a:ext cx="6948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latin typeface="Calibri" pitchFamily="34" charset="0"/>
              </a:rPr>
              <a:t>Screen Printed Heater </a:t>
            </a:r>
            <a:r>
              <a:rPr lang="en-GB" sz="3200" dirty="0">
                <a:latin typeface="Calibri" pitchFamily="34" charset="0"/>
              </a:rPr>
              <a:t>D</a:t>
            </a:r>
            <a:r>
              <a:rPr lang="en-GB" sz="3200" dirty="0" smtClean="0">
                <a:latin typeface="Calibri" pitchFamily="34" charset="0"/>
              </a:rPr>
              <a:t>esign</a:t>
            </a:r>
            <a:endParaRPr lang="en-GB" sz="3200" dirty="0">
              <a:latin typeface="Calibri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55625" y="1016732"/>
            <a:ext cx="808513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smtClean="0">
                <a:latin typeface="Calibri" pitchFamily="34" charset="0"/>
              </a:rPr>
              <a:t> Heater printed on a fabric area of 10x10cm.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</a:rPr>
              <a:t>  Heater should be flexible and maintain the properties of the fabric as much as possible.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</a:rPr>
              <a:t>  Chosen track width of 1mm for good compromise between conduction and flexibility.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smtClean="0">
                <a:latin typeface="Calibri" pitchFamily="34" charset="0"/>
              </a:rPr>
              <a:t> Heater area coverage should be a maximum of 50% of the fabric.</a:t>
            </a:r>
            <a:endParaRPr lang="en-GB" sz="2400" dirty="0"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741513"/>
              </p:ext>
            </p:extLst>
          </p:nvPr>
        </p:nvGraphicFramePr>
        <p:xfrm>
          <a:off x="1331640" y="4599136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Design Requirements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Fabric size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 x 10</a:t>
                      </a:r>
                      <a:r>
                        <a:rPr lang="en-GB" baseline="0" dirty="0" smtClean="0"/>
                        <a:t> c</a:t>
                      </a:r>
                      <a:r>
                        <a:rPr lang="en-GB" dirty="0" smtClean="0"/>
                        <a:t>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Fabric border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 cm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Track width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1mm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Heater area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&lt;50%</a:t>
                      </a:r>
                      <a:r>
                        <a:rPr lang="en-GB" baseline="0" dirty="0" smtClean="0"/>
                        <a:t> of fabric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55650" y="112713"/>
            <a:ext cx="6948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latin typeface="Calibri" pitchFamily="34" charset="0"/>
              </a:rPr>
              <a:t>Heater design</a:t>
            </a:r>
            <a:endParaRPr lang="en-GB" sz="3200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414015"/>
            <a:ext cx="5009572" cy="500331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35539" y="1414015"/>
            <a:ext cx="33630" cy="5003317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1540" y="1298575"/>
            <a:ext cx="5046516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66164" y="99789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100 mm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-508" y="3127658"/>
            <a:ext cx="461665" cy="9258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dirty="0" smtClean="0"/>
              <a:t>100 mm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91580" y="6093296"/>
            <a:ext cx="424847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09804" y="60480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84 mm</a:t>
            </a:r>
            <a:endParaRPr lang="en-GB" dirty="0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531566" y="1654175"/>
            <a:ext cx="3612434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smtClean="0">
                <a:latin typeface="Calibri" pitchFamily="34" charset="0"/>
              </a:rPr>
              <a:t> 1 mm track width.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smtClean="0">
                <a:latin typeface="Calibri" pitchFamily="34" charset="0"/>
              </a:rPr>
              <a:t> Total track length of 1651.5 mm.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</a:rPr>
              <a:t>  Total area coverage  for the heater = 1663.52 mm</a:t>
            </a:r>
            <a:r>
              <a:rPr lang="en-GB" sz="2400" baseline="30000" dirty="0" smtClean="0">
                <a:latin typeface="Calibri" pitchFamily="34" charset="0"/>
              </a:rPr>
              <a:t>2</a:t>
            </a:r>
            <a:r>
              <a:rPr lang="en-GB" sz="2400" dirty="0" smtClean="0">
                <a:latin typeface="Calibri" pitchFamily="34" charset="0"/>
              </a:rPr>
              <a:t>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</a:rPr>
              <a:t>  Percentage coverage = 20.5% </a:t>
            </a:r>
            <a:endParaRPr lang="en-GB" sz="2400" dirty="0">
              <a:latin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75656" y="5049180"/>
            <a:ext cx="0" cy="220216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11660" y="4967880"/>
            <a:ext cx="761747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GB" dirty="0" smtClean="0"/>
              <a:t>4 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9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55650" y="112713"/>
            <a:ext cx="6948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latin typeface="Calibri" pitchFamily="34" charset="0"/>
              </a:rPr>
              <a:t>Screen Design</a:t>
            </a:r>
            <a:endParaRPr lang="en-GB" sz="3200" dirty="0">
              <a:latin typeface="Calibri" pitchFamily="34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95536" y="1124744"/>
            <a:ext cx="808513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</a:rPr>
              <a:t>  Heater has three layers: Interface, Conductor and Encapsulation.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</a:rPr>
              <a:t>  Interface layer improves heater performance but does increase fabric coverage to ~40% - still below limit of 50%.</a:t>
            </a:r>
          </a:p>
          <a:p>
            <a:pPr>
              <a:buClr>
                <a:srgbClr val="0066FF"/>
              </a:buClr>
            </a:pPr>
            <a:endParaRPr lang="en-GB" sz="2400" dirty="0"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7894" y="1644019"/>
            <a:ext cx="7337329" cy="4165273"/>
            <a:chOff x="799911" y="2504087"/>
            <a:chExt cx="7337329" cy="4165273"/>
          </a:xfrm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1084421" y="3322215"/>
              <a:ext cx="1512396" cy="200253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799911" y="3522469"/>
              <a:ext cx="2066442" cy="37226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1511685" y="3524180"/>
              <a:ext cx="656869" cy="482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Fabric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1088414" y="2973056"/>
              <a:ext cx="1490434" cy="318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Interface layer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3538196" y="3322216"/>
              <a:ext cx="1512396" cy="200253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3253686" y="3522469"/>
              <a:ext cx="2066442" cy="37226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3762809" y="3096289"/>
              <a:ext cx="1078144" cy="200253"/>
            </a:xfrm>
            <a:prstGeom prst="rect">
              <a:avLst/>
            </a:prstGeom>
            <a:solidFill>
              <a:srgbClr val="808080"/>
            </a:solidFill>
            <a:ln w="381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3583119" y="2793342"/>
              <a:ext cx="1602241" cy="302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Conductor layer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5980990" y="3323927"/>
              <a:ext cx="1512396" cy="200253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5696480" y="3524180"/>
              <a:ext cx="2066442" cy="37226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6205603" y="3096289"/>
              <a:ext cx="1078144" cy="200253"/>
            </a:xfrm>
            <a:prstGeom prst="rect">
              <a:avLst/>
            </a:prstGeom>
            <a:solidFill>
              <a:srgbClr val="808080"/>
            </a:solidFill>
            <a:ln w="381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7301716" y="2829284"/>
              <a:ext cx="194665" cy="486085"/>
            </a:xfrm>
            <a:prstGeom prst="rect">
              <a:avLst/>
            </a:prstGeom>
            <a:solidFill>
              <a:srgbClr val="1F497D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6020921" y="2829284"/>
              <a:ext cx="1475460" cy="243042"/>
            </a:xfrm>
            <a:prstGeom prst="rect">
              <a:avLst/>
            </a:prstGeom>
            <a:solidFill>
              <a:srgbClr val="1F497D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5804294" y="2504087"/>
              <a:ext cx="1930676" cy="323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Encapsulation layer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6020491" y="2864127"/>
              <a:ext cx="187200" cy="439196"/>
            </a:xfrm>
            <a:prstGeom prst="rect">
              <a:avLst/>
            </a:prstGeom>
            <a:solidFill>
              <a:srgbClr val="1F497D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" name="Picture 21" descr="4mm_heater_interfac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4432" y="4134562"/>
              <a:ext cx="1943931" cy="193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2" descr="4mm_heater_conductor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2704" y="4098558"/>
              <a:ext cx="2015939" cy="2009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5616960" y="3990546"/>
              <a:ext cx="2520280" cy="2441148"/>
              <a:chOff x="5760132" y="3789040"/>
              <a:chExt cx="2520280" cy="2441148"/>
            </a:xfrm>
          </p:grpSpPr>
          <p:cxnSp>
            <p:nvCxnSpPr>
              <p:cNvPr id="27" name="AutoShape 23"/>
              <p:cNvCxnSpPr>
                <a:cxnSpLocks noChangeShapeType="1"/>
              </p:cNvCxnSpPr>
              <p:nvPr/>
            </p:nvCxnSpPr>
            <p:spPr bwMode="auto">
              <a:xfrm>
                <a:off x="8028384" y="3811608"/>
                <a:ext cx="0" cy="21376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8" name="AutoShape 24"/>
              <p:cNvCxnSpPr>
                <a:cxnSpLocks noChangeShapeType="1"/>
              </p:cNvCxnSpPr>
              <p:nvPr/>
            </p:nvCxnSpPr>
            <p:spPr bwMode="auto">
              <a:xfrm>
                <a:off x="5796136" y="6021288"/>
                <a:ext cx="217708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9" name="Text Box 25"/>
              <p:cNvSpPr txBox="1">
                <a:spLocks noChangeArrowheads="1"/>
              </p:cNvSpPr>
              <p:nvPr/>
            </p:nvSpPr>
            <p:spPr bwMode="auto">
              <a:xfrm>
                <a:off x="6699400" y="5985284"/>
                <a:ext cx="536896" cy="24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10cm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Text Box 26"/>
              <p:cNvSpPr txBox="1">
                <a:spLocks noChangeArrowheads="1"/>
              </p:cNvSpPr>
              <p:nvPr/>
            </p:nvSpPr>
            <p:spPr bwMode="auto">
              <a:xfrm>
                <a:off x="7968873" y="4689324"/>
                <a:ext cx="311539" cy="4678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10cm</a:t>
                </a:r>
              </a:p>
            </p:txBody>
          </p:sp>
          <p:pic>
            <p:nvPicPr>
              <p:cNvPr id="31" name="Picture 27" descr="4mm_heater_complet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60132" y="3789040"/>
                <a:ext cx="2236186" cy="2181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1008448" y="6042774"/>
              <a:ext cx="16578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 smtClean="0"/>
                <a:t>Interface screen</a:t>
              </a:r>
              <a:endParaRPr lang="en-GB" sz="1600" i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53221" y="6078778"/>
              <a:ext cx="18036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 smtClean="0"/>
                <a:t>Conductor screen</a:t>
              </a:r>
              <a:endParaRPr lang="en-GB" sz="1600" i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77000" y="6330806"/>
              <a:ext cx="17219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 smtClean="0"/>
                <a:t>Complete design</a:t>
              </a:r>
              <a:endParaRPr lang="en-GB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620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55650" y="112713"/>
            <a:ext cx="6948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latin typeface="Calibri" pitchFamily="34" charset="0"/>
              </a:rPr>
              <a:t>Screen Printing</a:t>
            </a:r>
            <a:endParaRPr lang="en-GB" sz="3200" dirty="0">
              <a:latin typeface="Calibri" pitchFamily="34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95536" y="1124744"/>
            <a:ext cx="808513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55625" y="1124744"/>
            <a:ext cx="808513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200" dirty="0" smtClean="0">
                <a:latin typeface="Calibri" pitchFamily="34" charset="0"/>
              </a:rPr>
              <a:t>Polyester Cotton Fabric from </a:t>
            </a:r>
            <a:r>
              <a:rPr lang="en-GB" sz="2200" dirty="0" err="1" smtClean="0">
                <a:latin typeface="Calibri" pitchFamily="34" charset="0"/>
              </a:rPr>
              <a:t>Klopman</a:t>
            </a:r>
            <a:r>
              <a:rPr lang="en-GB" sz="2200" dirty="0" smtClean="0">
                <a:latin typeface="Calibri" pitchFamily="34" charset="0"/>
              </a:rPr>
              <a:t> International (</a:t>
            </a:r>
            <a:r>
              <a:rPr lang="en-GB" sz="2200" dirty="0" smtClean="0">
                <a:latin typeface="Calibri" pitchFamily="34" charset="0"/>
                <a:hlinkClick r:id="rId3"/>
              </a:rPr>
              <a:t>klopman.com</a:t>
            </a:r>
            <a:r>
              <a:rPr lang="en-GB" sz="2200" dirty="0" smtClean="0">
                <a:latin typeface="Calibri" pitchFamily="34" charset="0"/>
              </a:rPr>
              <a:t>) is printed using DEK248 semi-automatic screen printer.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2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200" dirty="0" smtClean="0">
                <a:latin typeface="Calibri" pitchFamily="34" charset="0"/>
              </a:rPr>
              <a:t>  Interface is printed with 4 layers using Fabink-UV-IF1 (</a:t>
            </a:r>
            <a:r>
              <a:rPr lang="en-GB" sz="2200" dirty="0" smtClean="0">
                <a:latin typeface="Calibri" pitchFamily="34" charset="0"/>
                <a:hlinkClick r:id="rId4"/>
              </a:rPr>
              <a:t>fabinks.com</a:t>
            </a:r>
            <a:r>
              <a:rPr lang="en-GB" sz="2200" dirty="0" smtClean="0">
                <a:latin typeface="Calibri" pitchFamily="34" charset="0"/>
              </a:rPr>
              <a:t>) directly on to the fabric and then UV cured for 30 seconds.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2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200" dirty="0" smtClean="0">
                <a:latin typeface="Calibri" pitchFamily="34" charset="0"/>
              </a:rPr>
              <a:t>  Silver layer is printed with 1 layer but 2 printer passes to reduce the chance of pinholes without using too much silver.  UV cured for 8 minutes.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2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200" dirty="0" smtClean="0">
                <a:latin typeface="Calibri" pitchFamily="34" charset="0"/>
              </a:rPr>
              <a:t>  Encapsulation is printed with 2 layers using Fabink-UV-IF1, UV cured for 30 seconds.</a:t>
            </a: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2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en-GB" sz="2200" dirty="0" smtClean="0">
                <a:latin typeface="Calibri" pitchFamily="34" charset="0"/>
              </a:rPr>
              <a:t>  Fabink-UV-IF1 has a dielectric strength of 7.5MV/m so provides good electrical as well as environmental isolation.</a:t>
            </a:r>
          </a:p>
        </p:txBody>
      </p:sp>
    </p:spTree>
    <p:extLst>
      <p:ext uri="{BB962C8B-B14F-4D97-AF65-F5344CB8AC3E}">
        <p14:creationId xmlns:p14="http://schemas.microsoft.com/office/powerpoint/2010/main" val="410972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1151</Words>
  <Application>Microsoft Office PowerPoint</Application>
  <PresentationFormat>On-screen Show (4:3)</PresentationFormat>
  <Paragraphs>312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Russel Torah</dc:creator>
  <cp:lastModifiedBy>Russel Torah</cp:lastModifiedBy>
  <cp:revision>110</cp:revision>
  <dcterms:created xsi:type="dcterms:W3CDTF">2009-04-22T14:23:34Z</dcterms:created>
  <dcterms:modified xsi:type="dcterms:W3CDTF">2012-03-30T18:32:20Z</dcterms:modified>
</cp:coreProperties>
</file>