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9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1904" y="404664"/>
            <a:ext cx="6118448" cy="1872208"/>
          </a:xfrm>
        </p:spPr>
        <p:txBody>
          <a:bodyPr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1904" y="2924944"/>
            <a:ext cx="6118448" cy="692497"/>
          </a:xfrm>
        </p:spPr>
        <p:txBody>
          <a:bodyPr/>
          <a:lstStyle>
            <a:lvl1pPr marL="0" indent="0" algn="l">
              <a:buNone/>
              <a:defRPr>
                <a:solidFill>
                  <a:srgbClr val="0070C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7" name="Picture 34"/>
          <p:cNvPicPr>
            <a:picLocks noChangeAspect="1" noChangeArrowheads="1"/>
          </p:cNvPicPr>
          <p:nvPr userDrawn="1"/>
        </p:nvPicPr>
        <p:blipFill>
          <a:blip r:embed="rId2" cstate="print"/>
          <a:srcRect r="10411"/>
          <a:stretch>
            <a:fillRect/>
          </a:stretch>
        </p:blipFill>
        <p:spPr bwMode="auto">
          <a:xfrm>
            <a:off x="1693912" y="4207318"/>
            <a:ext cx="3110470" cy="589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9322" y="5911850"/>
            <a:ext cx="135731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79856" y="6180138"/>
            <a:ext cx="776287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25543" y="6189663"/>
            <a:ext cx="1173163" cy="3905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11" name="Picture 5" descr="electronics_computer_science_black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30481" y="6148388"/>
            <a:ext cx="119697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406" y="6196013"/>
            <a:ext cx="1098550" cy="3778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13" name="Picture 10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64093" y="6215063"/>
            <a:ext cx="9175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OMII-UK 4 Col RGB Logo Small.png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286644" y="6192838"/>
            <a:ext cx="995363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5"/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388424" y="6215081"/>
            <a:ext cx="568256" cy="400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04CDD52-3735-43A9-885E-B23558386908}" type="datetimeFigureOut">
              <a:rPr lang="en-GB" smtClean="0"/>
              <a:t>20/06/2010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B6E1-73D7-4E38-9725-274A78AA2F5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04CDD52-3735-43A9-885E-B23558386908}" type="datetimeFigureOut">
              <a:rPr lang="en-GB" smtClean="0"/>
              <a:t>20/06/2010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B6E1-73D7-4E38-9725-274A78AA2F5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214422"/>
            <a:ext cx="8572560" cy="5143536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 bwMode="auto">
          <a:xfrm>
            <a:off x="285720" y="274638"/>
            <a:ext cx="8572560" cy="725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458200" y="6492875"/>
            <a:ext cx="4000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530F2-0F5C-455E-9DB9-9403083000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B6E1-73D7-4E38-9725-274A78AA2F5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B6E1-73D7-4E38-9725-274A78AA2F5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511256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511256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B6E1-73D7-4E38-9725-274A78AA2F5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B6E1-73D7-4E38-9725-274A78AA2F5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B6E1-73D7-4E38-9725-274A78AA2F5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B6E1-73D7-4E38-9725-274A78AA2F5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B6E1-73D7-4E38-9725-274A78AA2F5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B6E1-73D7-4E38-9725-274A78AA2F5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780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8229600" cy="518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16416" y="6453336"/>
            <a:ext cx="370384" cy="34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BB6E1-73D7-4E38-9725-274A78AA2F55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gif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 presentation about myExperiment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US" dirty="0"/>
              <a:t>David De Roure and Carole Goble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67544" y="260648"/>
            <a:ext cx="5000625" cy="78581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36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 txBox="1">
            <a:spLocks noChangeArrowheads="1"/>
          </p:cNvSpPr>
          <p:nvPr/>
        </p:nvSpPr>
        <p:spPr bwMode="auto">
          <a:xfrm>
            <a:off x="357188" y="1785938"/>
            <a:ext cx="4198937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5" rIns="91429" bIns="45715"/>
          <a:lstStyle/>
          <a:p>
            <a:pPr marL="341313" indent="-341313" eaLnBrk="0" hangingPunct="0">
              <a:spcBef>
                <a:spcPts val="600"/>
              </a:spcBef>
              <a:buClr>
                <a:srgbClr val="EBAD14"/>
              </a:buClr>
              <a:buFont typeface="Wingdings" pitchFamily="2" charset="2"/>
              <a:buChar char="§"/>
            </a:pPr>
            <a:r>
              <a:rPr lang="en-GB" sz="2200">
                <a:solidFill>
                  <a:srgbClr val="293352"/>
                </a:solidFill>
              </a:rPr>
              <a:t>“Facebook for Scientists” ...but different to Facebook!</a:t>
            </a:r>
          </a:p>
          <a:p>
            <a:pPr marL="341313" indent="-341313" eaLnBrk="0" hangingPunct="0">
              <a:spcBef>
                <a:spcPts val="600"/>
              </a:spcBef>
              <a:buClr>
                <a:srgbClr val="EBAD14"/>
              </a:buClr>
              <a:buFont typeface="Wingdings" pitchFamily="2" charset="2"/>
              <a:buChar char="§"/>
            </a:pPr>
            <a:r>
              <a:rPr lang="en-GB" sz="2200">
                <a:solidFill>
                  <a:srgbClr val="293352"/>
                </a:solidFill>
              </a:rPr>
              <a:t>A repository of research methods</a:t>
            </a:r>
          </a:p>
          <a:p>
            <a:pPr marL="341313" indent="-341313" eaLnBrk="0" hangingPunct="0">
              <a:spcBef>
                <a:spcPts val="600"/>
              </a:spcBef>
              <a:buClr>
                <a:srgbClr val="EBAD14"/>
              </a:buClr>
              <a:buFont typeface="Wingdings" pitchFamily="2" charset="2"/>
              <a:buChar char="§"/>
            </a:pPr>
            <a:r>
              <a:rPr lang="en-GB" sz="2200">
                <a:solidFill>
                  <a:srgbClr val="293352"/>
                </a:solidFill>
              </a:rPr>
              <a:t>A community social network of people and things</a:t>
            </a:r>
          </a:p>
          <a:p>
            <a:pPr marL="341313" indent="-341313" eaLnBrk="0" hangingPunct="0">
              <a:spcBef>
                <a:spcPts val="600"/>
              </a:spcBef>
              <a:buClr>
                <a:srgbClr val="EBAD14"/>
              </a:buClr>
              <a:buFont typeface="Wingdings" pitchFamily="2" charset="2"/>
              <a:buChar char="§"/>
            </a:pPr>
            <a:r>
              <a:rPr lang="en-GB" sz="2200">
                <a:solidFill>
                  <a:srgbClr val="293352"/>
                </a:solidFill>
              </a:rPr>
              <a:t>A Social Virtual Research Environment</a:t>
            </a:r>
          </a:p>
        </p:txBody>
      </p:sp>
      <p:pic>
        <p:nvPicPr>
          <p:cNvPr id="14339" name="Picture 34"/>
          <p:cNvPicPr>
            <a:picLocks noChangeAspect="1" noChangeArrowheads="1"/>
          </p:cNvPicPr>
          <p:nvPr/>
        </p:nvPicPr>
        <p:blipFill>
          <a:blip r:embed="rId2" cstate="print"/>
          <a:srcRect r="10411"/>
          <a:stretch>
            <a:fillRect/>
          </a:stretch>
        </p:blipFill>
        <p:spPr bwMode="auto">
          <a:xfrm>
            <a:off x="571500" y="357188"/>
            <a:ext cx="5500688" cy="1042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Rectangle 3"/>
          <p:cNvSpPr txBox="1">
            <a:spLocks noChangeArrowheads="1"/>
          </p:cNvSpPr>
          <p:nvPr/>
        </p:nvSpPr>
        <p:spPr bwMode="auto">
          <a:xfrm>
            <a:off x="4714875" y="1785938"/>
            <a:ext cx="4056063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5" rIns="91429" bIns="45715"/>
          <a:lstStyle/>
          <a:p>
            <a:pPr marL="341313" indent="-341313" eaLnBrk="0" hangingPunct="0">
              <a:spcBef>
                <a:spcPts val="400"/>
              </a:spcBef>
              <a:buClr>
                <a:srgbClr val="EBAD14"/>
              </a:buClr>
              <a:buFont typeface="Wingdings" pitchFamily="2" charset="2"/>
              <a:buChar char="§"/>
            </a:pPr>
            <a:r>
              <a:rPr lang="en-GB" sz="2200" dirty="0" err="1">
                <a:solidFill>
                  <a:srgbClr val="293352"/>
                </a:solidFill>
              </a:rPr>
              <a:t>Codesigned</a:t>
            </a:r>
            <a:r>
              <a:rPr lang="en-GB" sz="2200" dirty="0">
                <a:solidFill>
                  <a:srgbClr val="293352"/>
                </a:solidFill>
              </a:rPr>
              <a:t> with users</a:t>
            </a:r>
          </a:p>
          <a:p>
            <a:pPr marL="341313" indent="-341313" eaLnBrk="0" hangingPunct="0">
              <a:spcBef>
                <a:spcPts val="400"/>
              </a:spcBef>
              <a:buClr>
                <a:srgbClr val="EBAD14"/>
              </a:buClr>
              <a:buFont typeface="Wingdings" pitchFamily="2" charset="2"/>
              <a:buChar char="§"/>
            </a:pPr>
            <a:r>
              <a:rPr lang="en-GB" sz="2200" dirty="0">
                <a:solidFill>
                  <a:srgbClr val="293352"/>
                </a:solidFill>
              </a:rPr>
              <a:t>Probe into sharing behaviours of different communities</a:t>
            </a:r>
          </a:p>
          <a:p>
            <a:pPr marL="341313" indent="-341313" eaLnBrk="0" hangingPunct="0">
              <a:spcBef>
                <a:spcPts val="400"/>
              </a:spcBef>
              <a:buClr>
                <a:srgbClr val="EBAD14"/>
              </a:buClr>
              <a:buFont typeface="Wingdings" pitchFamily="2" charset="2"/>
              <a:buChar char="§"/>
            </a:pPr>
            <a:r>
              <a:rPr lang="en-GB" sz="2200" dirty="0">
                <a:solidFill>
                  <a:srgbClr val="293352"/>
                </a:solidFill>
              </a:rPr>
              <a:t>A new Invisible College</a:t>
            </a:r>
            <a:r>
              <a:rPr lang="en-GB" sz="2200" dirty="0" smtClean="0">
                <a:solidFill>
                  <a:srgbClr val="293352"/>
                </a:solidFill>
              </a:rPr>
              <a:t>?</a:t>
            </a:r>
          </a:p>
          <a:p>
            <a:pPr marL="341313" indent="-341313" eaLnBrk="0" hangingPunct="0">
              <a:spcBef>
                <a:spcPts val="400"/>
              </a:spcBef>
              <a:buClr>
                <a:srgbClr val="EBAD14"/>
              </a:buClr>
              <a:buFont typeface="Wingdings" pitchFamily="2" charset="2"/>
              <a:buChar char="§"/>
            </a:pPr>
            <a:r>
              <a:rPr lang="en-GB" sz="2200" dirty="0" smtClean="0">
                <a:solidFill>
                  <a:srgbClr val="293352"/>
                </a:solidFill>
              </a:rPr>
              <a:t>Open </a:t>
            </a:r>
            <a:r>
              <a:rPr lang="en-GB" sz="2200" dirty="0">
                <a:solidFill>
                  <a:srgbClr val="293352"/>
                </a:solidFill>
              </a:rPr>
              <a:t>source (BSD) Ruby on Rails app with REST and SPARQL interfaces</a:t>
            </a:r>
          </a:p>
          <a:p>
            <a:pPr marL="341313" indent="-341313" eaLnBrk="0" hangingPunct="0">
              <a:spcBef>
                <a:spcPts val="400"/>
              </a:spcBef>
              <a:buClr>
                <a:srgbClr val="EBAD14"/>
              </a:buClr>
              <a:buFont typeface="Wingdings" pitchFamily="2" charset="2"/>
              <a:buChar char="§"/>
            </a:pPr>
            <a:r>
              <a:rPr lang="en-GB" sz="2200" dirty="0" smtClean="0">
                <a:solidFill>
                  <a:srgbClr val="293352"/>
                </a:solidFill>
              </a:rPr>
              <a:t>Launched Nov 2007</a:t>
            </a:r>
            <a:endParaRPr lang="en-GB" sz="2200" dirty="0">
              <a:solidFill>
                <a:srgbClr val="293352"/>
              </a:solidFill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500063" y="5000625"/>
            <a:ext cx="82867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5" rIns="91429" bIns="45715"/>
          <a:lstStyle/>
          <a:p>
            <a:pPr eaLnBrk="0" hangingPunct="0">
              <a:spcBef>
                <a:spcPts val="300"/>
              </a:spcBef>
              <a:buClr>
                <a:srgbClr val="EBAD14"/>
              </a:buClr>
              <a:defRPr/>
            </a:pPr>
            <a:r>
              <a:rPr lang="en-GB" sz="2200" i="1" dirty="0">
                <a:solidFill>
                  <a:srgbClr val="293352"/>
                </a:solidFill>
              </a:rPr>
              <a:t>myExperiment currently has 3772 members, 228 groups, 1147 workflows, 321 files and 115 packs</a:t>
            </a:r>
            <a:endParaRPr lang="en-GB" sz="2200" i="1" dirty="0">
              <a:solidFill>
                <a:srgbClr val="29335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9322" y="5911850"/>
            <a:ext cx="135731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79856" y="6180138"/>
            <a:ext cx="776287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25543" y="6189663"/>
            <a:ext cx="1173163" cy="3905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17" name="Picture 5" descr="electronics_computer_science_black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30481" y="6148388"/>
            <a:ext cx="119697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406" y="6196013"/>
            <a:ext cx="1098550" cy="3778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19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64093" y="6215063"/>
            <a:ext cx="9175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2" descr="OMII-UK 4 Col RGB Logo Small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286644" y="6192838"/>
            <a:ext cx="995363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5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388424" y="6215081"/>
            <a:ext cx="568256" cy="400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1"/>
          <p:cNvSpPr>
            <a:spLocks noGrp="1"/>
          </p:cNvSpPr>
          <p:nvPr>
            <p:ph idx="1"/>
          </p:nvPr>
        </p:nvSpPr>
        <p:spPr>
          <a:xfrm>
            <a:off x="285750" y="285750"/>
            <a:ext cx="8572500" cy="62150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endParaRPr lang="en-GB" b="1" dirty="0" smtClean="0"/>
          </a:p>
          <a:p>
            <a:pPr marL="0" indent="0" algn="ctr" eaLnBrk="1" hangingPunct="1">
              <a:buFont typeface="Arial" charset="0"/>
              <a:buNone/>
            </a:pPr>
            <a:r>
              <a:rPr lang="en-GB" b="1" dirty="0" smtClean="0"/>
              <a:t>Contact</a:t>
            </a:r>
          </a:p>
          <a:p>
            <a:pPr marL="0" indent="0" algn="ctr" eaLnBrk="1" hangingPunct="1">
              <a:buFont typeface="Arial" charset="0"/>
              <a:buNone/>
            </a:pPr>
            <a:endParaRPr lang="en-GB" sz="700" b="1" dirty="0" smtClean="0"/>
          </a:p>
          <a:p>
            <a:pPr marL="0" indent="0" algn="ctr" eaLnBrk="1" hangingPunct="1">
              <a:buFont typeface="Arial" charset="0"/>
              <a:buNone/>
            </a:pPr>
            <a:r>
              <a:rPr lang="en-GB" dirty="0" smtClean="0">
                <a:solidFill>
                  <a:srgbClr val="339933"/>
                </a:solidFill>
              </a:rPr>
              <a:t>David De Roure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GB" sz="2800" dirty="0" smtClean="0"/>
              <a:t>dder@ecs.soton.ac.uk</a:t>
            </a:r>
            <a:r>
              <a:rPr lang="en-GB" dirty="0" smtClean="0"/>
              <a:t> </a:t>
            </a:r>
          </a:p>
          <a:p>
            <a:pPr marL="0" indent="0" algn="ctr" eaLnBrk="1" hangingPunct="1">
              <a:buFont typeface="Arial" charset="0"/>
              <a:buNone/>
            </a:pPr>
            <a:endParaRPr lang="en-GB" sz="1400" dirty="0" smtClean="0"/>
          </a:p>
          <a:p>
            <a:pPr marL="0" indent="0" algn="ctr" eaLnBrk="1" hangingPunct="1">
              <a:buFont typeface="Arial" charset="0"/>
              <a:buNone/>
            </a:pPr>
            <a:r>
              <a:rPr lang="en-GB" dirty="0" smtClean="0">
                <a:solidFill>
                  <a:srgbClr val="339933"/>
                </a:solidFill>
              </a:rPr>
              <a:t>Carole Goble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GB" sz="2800" dirty="0" smtClean="0"/>
              <a:t>carole.goble@manchester.ac.uk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sz="1100" dirty="0" smtClean="0"/>
          </a:p>
          <a:p>
            <a:pPr marL="0" indent="0" algn="ctr" eaLnBrk="1" hangingPunct="1">
              <a:buFont typeface="Arial" charset="0"/>
              <a:buNone/>
            </a:pPr>
            <a:endParaRPr lang="en-GB" sz="1100" dirty="0" smtClean="0"/>
          </a:p>
          <a:p>
            <a:pPr marL="0" indent="0" algn="ctr" eaLnBrk="1" hangingPunct="1">
              <a:buFont typeface="Arial" charset="0"/>
              <a:buNone/>
            </a:pPr>
            <a:r>
              <a:rPr lang="en-GB" dirty="0" smtClean="0"/>
              <a:t>Visit</a:t>
            </a:r>
            <a:r>
              <a:rPr lang="en-GB" b="1" dirty="0" smtClean="0"/>
              <a:t> wiki.myexperiment.org</a:t>
            </a:r>
          </a:p>
          <a:p>
            <a:pPr marL="0" indent="0" algn="ctr" eaLnBrk="1" hangingPunct="1">
              <a:buFont typeface="Arial" charset="0"/>
              <a:buNone/>
            </a:pPr>
            <a:endParaRPr lang="en-GB" sz="900" b="1" dirty="0" smtClean="0"/>
          </a:p>
          <a:p>
            <a:pPr marL="0" indent="0" algn="ctr" eaLnBrk="1" hangingPunct="1">
              <a:buFont typeface="Arial" charset="0"/>
              <a:buNone/>
            </a:pPr>
            <a:endParaRPr lang="en-GB" sz="3600" dirty="0" smtClean="0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285750"/>
            <a:ext cx="1730375" cy="57467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18437" name="Picture 34"/>
          <p:cNvPicPr>
            <a:picLocks noChangeAspect="1" noChangeArrowheads="1"/>
          </p:cNvPicPr>
          <p:nvPr/>
        </p:nvPicPr>
        <p:blipFill>
          <a:blip r:embed="rId3" cstate="print"/>
          <a:srcRect r="10411"/>
          <a:stretch>
            <a:fillRect/>
          </a:stretch>
        </p:blipFill>
        <p:spPr bwMode="auto">
          <a:xfrm>
            <a:off x="3214688" y="5951538"/>
            <a:ext cx="2894012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260648"/>
            <a:ext cx="1360344" cy="959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67545" y="260648"/>
            <a:ext cx="2088231" cy="78581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36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The Team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GB" dirty="0" err="1" smtClean="0">
                <a:solidFill>
                  <a:srgbClr val="FF0000"/>
                </a:solidFill>
              </a:rPr>
              <a:t>Sergejs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>
                <a:solidFill>
                  <a:srgbClr val="FF0000"/>
                </a:solidFill>
              </a:rPr>
              <a:t>Aleksejevs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smtClean="0"/>
              <a:t>Mark Borkum </a:t>
            </a:r>
            <a:r>
              <a:rPr lang="en-GB" dirty="0" smtClean="0">
                <a:solidFill>
                  <a:srgbClr val="FF0000"/>
                </a:solidFill>
              </a:rPr>
              <a:t>Sean Bechhofer </a:t>
            </a:r>
            <a:r>
              <a:rPr lang="en-GB" dirty="0" smtClean="0"/>
              <a:t>Jiten Bhagat</a:t>
            </a:r>
            <a:r>
              <a:rPr lang="en-GB" dirty="0" smtClean="0">
                <a:solidFill>
                  <a:srgbClr val="FF0000"/>
                </a:solidFill>
              </a:rPr>
              <a:t> Simon Coles </a:t>
            </a:r>
            <a:r>
              <a:rPr lang="en-GB" dirty="0" smtClean="0"/>
              <a:t>Don Cruickshank </a:t>
            </a:r>
            <a:r>
              <a:rPr lang="en-GB" dirty="0" smtClean="0">
                <a:solidFill>
                  <a:srgbClr val="FF0000"/>
                </a:solidFill>
              </a:rPr>
              <a:t>Cat De Roure </a:t>
            </a:r>
            <a:r>
              <a:rPr lang="en-GB" dirty="0" smtClean="0"/>
              <a:t>Paul Fisher</a:t>
            </a:r>
            <a:r>
              <a:rPr lang="en-GB" dirty="0" smtClean="0">
                <a:solidFill>
                  <a:srgbClr val="FF0000"/>
                </a:solidFill>
              </a:rPr>
              <a:t> Jeremy Frey </a:t>
            </a:r>
            <a:r>
              <a:rPr lang="en-GB" dirty="0" smtClean="0"/>
              <a:t>Matt Gamble </a:t>
            </a:r>
            <a:r>
              <a:rPr lang="en-GB" dirty="0" smtClean="0">
                <a:solidFill>
                  <a:srgbClr val="FF0000"/>
                </a:solidFill>
              </a:rPr>
              <a:t>Duncan Hull</a:t>
            </a:r>
            <a:r>
              <a:rPr lang="en-GB" dirty="0" smtClean="0"/>
              <a:t> Kumar Kollara </a:t>
            </a:r>
            <a:r>
              <a:rPr lang="en-GB" dirty="0" smtClean="0">
                <a:solidFill>
                  <a:srgbClr val="FF0000"/>
                </a:solidFill>
              </a:rPr>
              <a:t>Peter Li </a:t>
            </a:r>
            <a:r>
              <a:rPr lang="en-GB" dirty="0" smtClean="0"/>
              <a:t>Ravi Madduri </a:t>
            </a:r>
            <a:r>
              <a:rPr lang="en-GB" dirty="0" smtClean="0">
                <a:solidFill>
                  <a:srgbClr val="FF0000"/>
                </a:solidFill>
              </a:rPr>
              <a:t>Danius Michaelides </a:t>
            </a:r>
            <a:r>
              <a:rPr lang="en-GB" dirty="0" smtClean="0"/>
              <a:t>Paolo Missier </a:t>
            </a:r>
            <a:r>
              <a:rPr lang="en-GB" dirty="0" smtClean="0">
                <a:solidFill>
                  <a:srgbClr val="FF0000"/>
                </a:solidFill>
              </a:rPr>
              <a:t>David Newman </a:t>
            </a:r>
            <a:r>
              <a:rPr lang="en-GB" dirty="0" smtClean="0"/>
              <a:t>Cameron Neylon </a:t>
            </a:r>
            <a:r>
              <a:rPr lang="en-GB" dirty="0" smtClean="0">
                <a:solidFill>
                  <a:srgbClr val="FF0000"/>
                </a:solidFill>
              </a:rPr>
              <a:t>Stuart Owen </a:t>
            </a:r>
            <a:r>
              <a:rPr lang="en-GB" dirty="0" smtClean="0"/>
              <a:t>Rob Procter</a:t>
            </a:r>
            <a:r>
              <a:rPr lang="en-GB" dirty="0" smtClean="0">
                <a:solidFill>
                  <a:srgbClr val="FF0000"/>
                </a:solidFill>
              </a:rPr>
              <a:t> Marcus </a:t>
            </a:r>
            <a:r>
              <a:rPr lang="en-GB" dirty="0" err="1" smtClean="0">
                <a:solidFill>
                  <a:srgbClr val="FF0000"/>
                </a:solidFill>
              </a:rPr>
              <a:t>Ramsden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smtClean="0"/>
              <a:t>Marco Roos </a:t>
            </a:r>
            <a:r>
              <a:rPr lang="en-GB" dirty="0" smtClean="0">
                <a:solidFill>
                  <a:srgbClr val="FF0000"/>
                </a:solidFill>
              </a:rPr>
              <a:t>Stian </a:t>
            </a:r>
            <a:r>
              <a:rPr lang="en-GB" dirty="0" err="1" smtClean="0">
                <a:solidFill>
                  <a:srgbClr val="FF0000"/>
                </a:solidFill>
              </a:rPr>
              <a:t>Soiland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smtClean="0"/>
              <a:t>Shoaib Sufi </a:t>
            </a:r>
            <a:r>
              <a:rPr lang="en-GB" dirty="0" err="1" smtClean="0">
                <a:solidFill>
                  <a:srgbClr val="FF0000"/>
                </a:solidFill>
              </a:rPr>
              <a:t>Mannie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>
                <a:solidFill>
                  <a:srgbClr val="FF0000"/>
                </a:solidFill>
              </a:rPr>
              <a:t>Tagarira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smtClean="0"/>
              <a:t>Andrea Wiggins </a:t>
            </a:r>
            <a:r>
              <a:rPr lang="en-GB" dirty="0" smtClean="0">
                <a:solidFill>
                  <a:srgbClr val="FF0000"/>
                </a:solidFill>
              </a:rPr>
              <a:t>Alan Williams </a:t>
            </a:r>
            <a:r>
              <a:rPr lang="en-GB" dirty="0" smtClean="0"/>
              <a:t>Katy Wolstencroft </a:t>
            </a:r>
            <a:r>
              <a:rPr lang="en-GB" dirty="0" smtClean="0">
                <a:solidFill>
                  <a:srgbClr val="FF0000"/>
                </a:solidFill>
              </a:rPr>
              <a:t>Tom Eveleigh </a:t>
            </a:r>
            <a:r>
              <a:rPr lang="en-GB" dirty="0" smtClean="0"/>
              <a:t>June Finch </a:t>
            </a:r>
            <a:r>
              <a:rPr lang="en-GB" dirty="0" err="1" smtClean="0">
                <a:solidFill>
                  <a:srgbClr val="FF0000"/>
                </a:solidFill>
              </a:rPr>
              <a:t>Antoon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>
                <a:solidFill>
                  <a:srgbClr val="FF0000"/>
                </a:solidFill>
              </a:rPr>
              <a:t>Goderis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smtClean="0"/>
              <a:t>Andrew Harrison </a:t>
            </a:r>
            <a:r>
              <a:rPr lang="en-GB" dirty="0" smtClean="0">
                <a:solidFill>
                  <a:srgbClr val="FF0000"/>
                </a:solidFill>
              </a:rPr>
              <a:t>Matt Lee </a:t>
            </a:r>
            <a:r>
              <a:rPr lang="en-GB" dirty="0" err="1" smtClean="0"/>
              <a:t>Yuwei</a:t>
            </a:r>
            <a:r>
              <a:rPr lang="en-GB" dirty="0" smtClean="0"/>
              <a:t> Lin </a:t>
            </a:r>
            <a:r>
              <a:rPr lang="en-GB" dirty="0" smtClean="0">
                <a:solidFill>
                  <a:srgbClr val="FF0000"/>
                </a:solidFill>
              </a:rPr>
              <a:t>Kurt Mueller </a:t>
            </a:r>
            <a:r>
              <a:rPr lang="en-GB" dirty="0" err="1" smtClean="0"/>
              <a:t>Savas</a:t>
            </a:r>
            <a:r>
              <a:rPr lang="en-GB" dirty="0" smtClean="0"/>
              <a:t> </a:t>
            </a:r>
            <a:r>
              <a:rPr lang="en-GB" dirty="0" err="1" smtClean="0"/>
              <a:t>Parastatidis</a:t>
            </a:r>
            <a:r>
              <a:rPr lang="en-GB" dirty="0" smtClean="0"/>
              <a:t> </a:t>
            </a:r>
            <a:r>
              <a:rPr lang="en-GB" dirty="0" err="1" smtClean="0">
                <a:solidFill>
                  <a:srgbClr val="FF0000"/>
                </a:solidFill>
              </a:rPr>
              <a:t>Meik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>
                <a:solidFill>
                  <a:srgbClr val="FF0000"/>
                </a:solidFill>
              </a:rPr>
              <a:t>Poschen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smtClean="0"/>
              <a:t>Ian Taylor </a:t>
            </a:r>
            <a:r>
              <a:rPr lang="en-GB" dirty="0" smtClean="0">
                <a:solidFill>
                  <a:srgbClr val="FF0000"/>
                </a:solidFill>
              </a:rPr>
              <a:t>Alexander Voss </a:t>
            </a:r>
            <a:r>
              <a:rPr lang="en-GB" dirty="0" smtClean="0"/>
              <a:t>David Withers </a:t>
            </a:r>
            <a:r>
              <a:rPr lang="en-GB" dirty="0" smtClean="0">
                <a:solidFill>
                  <a:srgbClr val="FF0000"/>
                </a:solidFill>
              </a:rPr>
              <a:t>Ed Zaluska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endParaRPr lang="en-GB" dirty="0" smtClean="0">
              <a:solidFill>
                <a:srgbClr val="FF0000"/>
              </a:solidFill>
            </a:endParaRPr>
          </a:p>
          <a:p>
            <a:pPr marL="0" indent="0"/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67545" y="260648"/>
            <a:ext cx="1944215" cy="78581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36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Funders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4186808" cy="4968552"/>
          </a:xfrm>
        </p:spPr>
        <p:txBody>
          <a:bodyPr>
            <a:noAutofit/>
          </a:bodyPr>
          <a:lstStyle/>
          <a:p>
            <a:pPr marL="269875" indent="-269875">
              <a:spcBef>
                <a:spcPts val="0"/>
              </a:spcBef>
              <a:spcAft>
                <a:spcPts val="1200"/>
              </a:spcAft>
              <a:buClr>
                <a:srgbClr val="FFC000"/>
              </a:buClr>
              <a:buFont typeface="Wingdings" pitchFamily="2" charset="2"/>
              <a:buChar char="§"/>
              <a:defRPr/>
            </a:pPr>
            <a:r>
              <a:rPr lang="en-GB" sz="2800" dirty="0" smtClean="0"/>
              <a:t>JISC Virtual Research Environments and </a:t>
            </a:r>
            <a:r>
              <a:rPr lang="en-GB" sz="2800" dirty="0"/>
              <a:t>R</a:t>
            </a:r>
            <a:r>
              <a:rPr lang="en-GB" sz="2800" dirty="0" smtClean="0"/>
              <a:t>epositories programmes</a:t>
            </a:r>
          </a:p>
          <a:p>
            <a:pPr marL="269875" indent="-269875">
              <a:spcBef>
                <a:spcPts val="0"/>
              </a:spcBef>
              <a:spcAft>
                <a:spcPts val="1200"/>
              </a:spcAft>
              <a:buClr>
                <a:srgbClr val="FFC000"/>
              </a:buClr>
              <a:buFont typeface="Wingdings" pitchFamily="2" charset="2"/>
              <a:buChar char="§"/>
              <a:defRPr/>
            </a:pPr>
            <a:r>
              <a:rPr lang="en-GB" sz="2800" dirty="0" smtClean="0"/>
              <a:t>EPSRC myGrid and</a:t>
            </a:r>
            <a:br>
              <a:rPr lang="en-GB" sz="2800" dirty="0" smtClean="0"/>
            </a:br>
            <a:r>
              <a:rPr lang="en-GB" sz="2800" dirty="0" smtClean="0"/>
              <a:t>e-Research South platform awards</a:t>
            </a:r>
          </a:p>
          <a:p>
            <a:pPr marL="269875" indent="-269875">
              <a:spcBef>
                <a:spcPts val="0"/>
              </a:spcBef>
              <a:spcAft>
                <a:spcPts val="1200"/>
              </a:spcAft>
              <a:buClr>
                <a:srgbClr val="FFC000"/>
              </a:buClr>
              <a:buFont typeface="Wingdings" pitchFamily="2" charset="2"/>
              <a:buChar char="§"/>
              <a:defRPr/>
            </a:pPr>
            <a:r>
              <a:rPr lang="en-GB" sz="2800" dirty="0"/>
              <a:t>Microsoft </a:t>
            </a:r>
            <a:r>
              <a:rPr lang="en-GB" sz="2800" dirty="0" smtClean="0"/>
              <a:t>Research </a:t>
            </a:r>
            <a:r>
              <a:rPr lang="en-GB" sz="2800" dirty="0"/>
              <a:t>Technical Computing Initiative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028" y="3792348"/>
            <a:ext cx="2305372" cy="78878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5267" y="1778571"/>
            <a:ext cx="2309947" cy="858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 descr="Microsoft Research Color Logo 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5267" y="2852936"/>
            <a:ext cx="2252364" cy="629958"/>
          </a:xfrm>
          <a:prstGeom prst="rect">
            <a:avLst/>
          </a:prstGeom>
          <a:noFill/>
        </p:spPr>
      </p:pic>
      <p:pic>
        <p:nvPicPr>
          <p:cNvPr id="2053" name="Picture 5" descr="http://83.137.214.22/images/printLogo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37711" y="188640"/>
            <a:ext cx="2334689" cy="1563055"/>
          </a:xfrm>
          <a:prstGeom prst="rect">
            <a:avLst/>
          </a:prstGeom>
          <a:noFill/>
        </p:spPr>
      </p:pic>
      <p:pic>
        <p:nvPicPr>
          <p:cNvPr id="2055" name="d4383b97-3dd2-4f7c-8230-3d56200f9833" descr="546AFDF5-3CBD-4A84-9F21-60D08F33951B@oerc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45267" y="4889714"/>
            <a:ext cx="2215132" cy="1563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67545" y="260648"/>
            <a:ext cx="2664296" cy="78581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36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Publications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69875" indent="-269875">
              <a:lnSpc>
                <a:spcPct val="90000"/>
              </a:lnSpc>
              <a:spcBef>
                <a:spcPts val="400"/>
              </a:spcBef>
              <a:buClr>
                <a:srgbClr val="FFC000"/>
              </a:buClr>
              <a:buFont typeface="Wingdings" pitchFamily="2" charset="2"/>
              <a:buChar char="§"/>
              <a:defRPr/>
            </a:pPr>
            <a:r>
              <a:rPr lang="en-GB" sz="2000" dirty="0"/>
              <a:t>De Roure, D., Goble, C. and Stevens, R. (2009) “The Design and Realisation of the myExperiment Virtual Research Environment for Social Sharing of Workflows,” Future Generation Computer Systems 25, pp. 561-567.</a:t>
            </a:r>
          </a:p>
          <a:p>
            <a:pPr marL="269875" indent="-269875">
              <a:lnSpc>
                <a:spcPct val="90000"/>
              </a:lnSpc>
              <a:spcBef>
                <a:spcPts val="400"/>
              </a:spcBef>
              <a:buClr>
                <a:srgbClr val="FFC000"/>
              </a:buClr>
              <a:buFont typeface="Wingdings" pitchFamily="2" charset="2"/>
              <a:buChar char="§"/>
              <a:defRPr/>
            </a:pPr>
            <a:r>
              <a:rPr lang="en-GB" sz="2000" dirty="0"/>
              <a:t>Goble, C.A., Bhagat, J., </a:t>
            </a:r>
            <a:r>
              <a:rPr lang="en-GB" sz="2000" dirty="0" err="1"/>
              <a:t>Aleksejevs</a:t>
            </a:r>
            <a:r>
              <a:rPr lang="en-GB" sz="2000" dirty="0"/>
              <a:t>, S., Cruickshank, D., Michaelides, D., Newman, D., Borkum, M., Bechhofer, S., Roos, M., Li, P., and De Roure, D.: myExperiment: a repository and social network for the sharing of bioinformatics workflows, </a:t>
            </a:r>
            <a:r>
              <a:rPr lang="en-GB" sz="2000" dirty="0" err="1"/>
              <a:t>Nucl</a:t>
            </a:r>
            <a:r>
              <a:rPr lang="en-GB" sz="2000" dirty="0"/>
              <a:t>. Acids Res., 2010. doi:10.1093/</a:t>
            </a:r>
            <a:r>
              <a:rPr lang="en-GB" sz="2000" dirty="0" err="1"/>
              <a:t>nar</a:t>
            </a:r>
            <a:r>
              <a:rPr lang="en-GB" sz="2000" dirty="0"/>
              <a:t>/gkq429</a:t>
            </a:r>
          </a:p>
          <a:p>
            <a:pPr marL="269875" indent="-269875">
              <a:lnSpc>
                <a:spcPct val="90000"/>
              </a:lnSpc>
              <a:spcBef>
                <a:spcPts val="400"/>
              </a:spcBef>
              <a:buClr>
                <a:srgbClr val="FFC000"/>
              </a:buClr>
              <a:buFont typeface="Wingdings" pitchFamily="2" charset="2"/>
              <a:buChar char="§"/>
              <a:defRPr/>
            </a:pPr>
            <a:r>
              <a:rPr lang="en-GB" sz="2000" dirty="0"/>
              <a:t>De Roure, D. and Goble, C. (2009) "Software Design for Empowering Scientists," IEEE Software, vol. 26, no. 1, pp. 88-95, January/February 2009.</a:t>
            </a:r>
          </a:p>
          <a:p>
            <a:pPr marL="269875" indent="-269875">
              <a:lnSpc>
                <a:spcPct val="90000"/>
              </a:lnSpc>
              <a:spcBef>
                <a:spcPts val="400"/>
              </a:spcBef>
              <a:buClr>
                <a:srgbClr val="FFC000"/>
              </a:buClr>
              <a:buFont typeface="Wingdings" pitchFamily="2" charset="2"/>
              <a:buChar char="§"/>
              <a:defRPr/>
            </a:pPr>
            <a:r>
              <a:rPr lang="en-GB" sz="2000" dirty="0"/>
              <a:t>Newman, D.R., Bechhofer, S. and De Roure, D. (2009) “myExperiment: An ontology for e-Research,” Workshop on Semantic Web Applications in Scientific Discourse at 8th International Semantic Web Conference (ISWC 2009), Washington DC,  October 2009.</a:t>
            </a:r>
          </a:p>
          <a:p>
            <a:pPr marL="269875" indent="-269875">
              <a:lnSpc>
                <a:spcPct val="90000"/>
              </a:lnSpc>
              <a:spcBef>
                <a:spcPts val="400"/>
              </a:spcBef>
              <a:buClr>
                <a:srgbClr val="FFC000"/>
              </a:buClr>
              <a:buFont typeface="Wingdings" pitchFamily="2" charset="2"/>
              <a:buChar char="§"/>
              <a:defRPr/>
            </a:pPr>
            <a:r>
              <a:rPr lang="en-GB" sz="2000" dirty="0"/>
              <a:t>Bechhofer, S., De Roure, D., Gamble, M., Goble, C. and Buchan, I. (2010) Research Objects: Towards Exchange and Reuse of Digital Knowledge. In: </a:t>
            </a:r>
            <a:r>
              <a:rPr lang="en-GB" sz="2000" i="1" dirty="0"/>
              <a:t>The Future of the Web for Collaborative Science (FWCS 2010)</a:t>
            </a:r>
            <a:r>
              <a:rPr lang="en-GB" sz="2000" dirty="0"/>
              <a:t>, April 2010, Raleigh, NC, USA</a:t>
            </a:r>
            <a:r>
              <a:rPr lang="en-GB" sz="2000" dirty="0" smtClean="0"/>
              <a:t>.</a:t>
            </a:r>
            <a:endParaRPr lang="en-GB" sz="2000" dirty="0"/>
          </a:p>
        </p:txBody>
      </p:sp>
      <p:sp>
        <p:nvSpPr>
          <p:cNvPr id="6" name="Rectangle 5"/>
          <p:cNvSpPr/>
          <p:nvPr/>
        </p:nvSpPr>
        <p:spPr>
          <a:xfrm>
            <a:off x="3419872" y="404664"/>
            <a:ext cx="51845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solidFill>
                  <a:srgbClr val="0070C0"/>
                </a:solidFill>
              </a:rPr>
              <a:t>http://wiki.myexperiment.org/index.php/Papers</a:t>
            </a:r>
            <a:endParaRPr lang="en-GB" sz="2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419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A presentation about myExperiment</vt:lpstr>
      <vt:lpstr>Slide 2</vt:lpstr>
      <vt:lpstr>Slide 3</vt:lpstr>
      <vt:lpstr>Slide 4</vt:lpstr>
      <vt:lpstr>The Team</vt:lpstr>
      <vt:lpstr>Funders</vt:lpstr>
      <vt:lpstr>Publications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Prototypical myExperiment slideset</dc:title>
  <dc:creator>David De Roure</dc:creator>
  <cp:lastModifiedBy>dder</cp:lastModifiedBy>
  <cp:revision>11</cp:revision>
  <dcterms:created xsi:type="dcterms:W3CDTF">2010-06-20T08:38:15Z</dcterms:created>
  <dcterms:modified xsi:type="dcterms:W3CDTF">2010-06-20T10:16:06Z</dcterms:modified>
</cp:coreProperties>
</file>