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7" r:id="rId6"/>
    <p:sldId id="261" r:id="rId7"/>
    <p:sldId id="265" r:id="rId8"/>
    <p:sldId id="266" r:id="rId9"/>
    <p:sldId id="262" r:id="rId10"/>
    <p:sldId id="278" r:id="rId11"/>
    <p:sldId id="277" r:id="rId12"/>
    <p:sldId id="279" r:id="rId13"/>
    <p:sldId id="283" r:id="rId14"/>
    <p:sldId id="284" r:id="rId15"/>
    <p:sldId id="285" r:id="rId16"/>
    <p:sldId id="275" r:id="rId17"/>
    <p:sldId id="273" r:id="rId18"/>
    <p:sldId id="274" r:id="rId19"/>
    <p:sldId id="280" r:id="rId20"/>
    <p:sldId id="282" r:id="rId21"/>
    <p:sldId id="281" r:id="rId22"/>
    <p:sldId id="272" r:id="rId23"/>
    <p:sldId id="263"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C6EB96-33D7-467D-A7E7-C11D4B4C4FCE}"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8929D1-2209-48A1-B31E-E3E921BACF5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B2549-62E5-472F-892C-7896359E55AC}" type="slidenum">
              <a:rPr lang="en-GB"/>
              <a:pPr/>
              <a:t>2</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dirty="0" smtClean="0"/>
              <a:t>We realise</a:t>
            </a:r>
            <a:r>
              <a:rPr lang="en-GB" baseline="0" dirty="0" smtClean="0"/>
              <a:t> how employable English graduates are – and have made employability our core business, whilst not detracting from the discipline</a:t>
            </a:r>
            <a:endParaRPr lang="en-GB" dirty="0" smtClean="0"/>
          </a:p>
          <a:p>
            <a:r>
              <a:rPr lang="en-GB" dirty="0" smtClean="0"/>
              <a:t>Introduce </a:t>
            </a:r>
            <a:r>
              <a:rPr lang="en-GB" dirty="0"/>
              <a:t>myself – Former Student of English language and Linguistics at </a:t>
            </a:r>
            <a:r>
              <a:rPr lang="en-GB" dirty="0" err="1"/>
              <a:t>UCLan</a:t>
            </a:r>
            <a:r>
              <a:rPr lang="en-GB" dirty="0"/>
              <a:t>, graduated 2007, Research Assistant and Project Manager</a:t>
            </a:r>
          </a:p>
          <a:p>
            <a:r>
              <a:rPr lang="en-GB" dirty="0"/>
              <a:t>ELSIE is a scheme that English language and linguistics students at the University of central Lancashire participate in – it has been embedded into the core curriculum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215DC-6858-46D0-90F7-A3C3B1C1BCD6}" type="slidenum">
              <a:rPr lang="en-GB"/>
              <a:pPr/>
              <a:t>23</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a:t>Scott Colvin  - head of public affairs for BAA British airports authority</a:t>
            </a:r>
          </a:p>
          <a:p>
            <a:r>
              <a:rPr lang="en-GB"/>
              <a:t>Lancashire radio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11EC8-9661-4E2A-8BF7-0292D260218B}" type="slidenum">
              <a:rPr lang="en-GB"/>
              <a:pPr/>
              <a:t>6</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t>1. As the world of work changes, bringing new opportunities, but demanding new approaches, the notion of a ‘graduate job’ and a linear career path are no longer realistic expectations for the 21st century graduate.  Those leaving Higher Education in the next few years will be expected to engage with a diversity of work patterns, many working in smaller enterprises (SMEs), becoming self-employed or working on a freelance basis.  The world economy is in crisis and graduates will need to be very flexible to maintain careers in the global economy.</a:t>
            </a:r>
          </a:p>
          <a:p>
            <a:r>
              <a:rPr lang="en-GB"/>
              <a:t>Graduates will need a wide range of employability and enterprise knowledge, aptitudes and skills in order to take control of their careers, work effectively with others and add value to society and organisations in a short space of time. </a:t>
            </a:r>
          </a:p>
          <a:p>
            <a:r>
              <a:rPr lang="en-GB"/>
              <a:t>2. Students were happy with their degree but said they would have liked more careers advice, found they had certain business skills lacking and would have liked more opportunities for work-based learning.</a:t>
            </a:r>
          </a:p>
          <a:p>
            <a:r>
              <a:rPr lang="en-GB"/>
              <a:t>3. As opposed to disciplines like law and social sciences</a:t>
            </a:r>
          </a:p>
          <a:p>
            <a:r>
              <a:rPr lang="en-GB"/>
              <a:t>4. Meaning that more graduates than ever before are entering the workforce and competing for skilled jobs – government 50% by 2012</a:t>
            </a:r>
          </a:p>
          <a:p>
            <a:r>
              <a:rPr lang="en-GB"/>
              <a:t>6. A number of studies have been carried out which have asked employers to prioritise the skills that they see as most important in a graduate – communication skills nearly always come out top,</a:t>
            </a:r>
          </a:p>
          <a:p>
            <a:pPr>
              <a:lnSpc>
                <a:spcPct val="80000"/>
              </a:lnSpc>
            </a:pPr>
            <a:r>
              <a:rPr lang="en-GB"/>
              <a:t>7. which places the development of student employability and enterprise at the heart of the university’s work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65809-B8BC-40EE-8FB2-A34F017DC9A5}" type="slidenum">
              <a:rPr lang="en-GB"/>
              <a:pPr/>
              <a:t>8</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t>Increasingly, having a degree does not guarantee students a graduate job – students need to be able to market themselves and the wealth of skills and attributes that they have developed and/or possess. Students not only need to possess certain qualities, they must have a good insight into what these qualities are and how they can be transferred from one context to another. To do this, students have to actively engage in the process of self reflection and evaluation. The S.E.E model, above, exemplifies one of the fundamental elements of the ELSIE course: the importance of self-awareness.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1EEEE-06EB-461C-AD65-F8E836507D06}" type="slidenum">
              <a:rPr lang="en-GB"/>
              <a:pPr/>
              <a:t>9</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90000"/>
              </a:lnSpc>
            </a:pPr>
            <a:r>
              <a:rPr lang="en-GB" sz="1000"/>
              <a:t>Self awareness – look at learning styles Honey and Mumford.  Personality types – Myer-Briggs type indicators.  Use career profiling tools – prospects website.  They begin to evaluate their skills, attributes and personal preferences and then apply these to how this may affect their studies, and career choices.</a:t>
            </a:r>
          </a:p>
          <a:p>
            <a:pPr>
              <a:lnSpc>
                <a:spcPct val="90000"/>
              </a:lnSpc>
            </a:pPr>
            <a:endParaRPr lang="en-GB"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F240A-B453-4467-A982-401CA327B95F}" type="slidenum">
              <a:rPr lang="en-GB"/>
              <a:pPr/>
              <a:t>10</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GB"/>
              <a:t>EG1001 – PDP, career planning, study skills/academic skills, employability – what it is and what it means to them, and communication skills oral/written.</a:t>
            </a:r>
          </a:p>
          <a:p>
            <a:r>
              <a:rPr lang="en-GB"/>
              <a:t>EG2000 – continues to address PDP, academic/study skills, communication skills oral/written, but now they get the opportunity to put their communication skills, subject knowledge and transferable skills into practice by carrying out an employability project.</a:t>
            </a:r>
          </a:p>
          <a:p>
            <a:r>
              <a:rPr lang="en-GB"/>
              <a:t>CCP – takes students through the process of making sure that their career choice is congruent with skills, personal attributes, motivations and values by using career profiling tools, such as the Prospects Planner, and psychometric testing (four tests) (this includes MBTI). </a:t>
            </a:r>
          </a:p>
          <a:p>
            <a:r>
              <a:rPr lang="en-GB"/>
              <a:t>They are then asked to use decision strategies to help them make an informed career choice and then they apply for a job / further study and produce a tailored CV, and application form.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560293-D7A3-4809-AA1C-7AE34267148E}" type="slidenum">
              <a:rPr lang="en-GB"/>
              <a:pPr/>
              <a:t>13</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dirty="0" smtClean="0"/>
              <a:t>A number of new employers who have come on board for next year – </a:t>
            </a:r>
            <a:r>
              <a:rPr lang="en-GB" dirty="0" err="1" smtClean="0"/>
              <a:t>Medequip</a:t>
            </a:r>
            <a:r>
              <a:rPr lang="en-GB" dirty="0" smtClean="0"/>
              <a:t> for kids, TWL training agency (specialise in adult literacy), Duchess of Grange (an events management firm), to name a few.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Letters to Africa book and photography by Photography, Publishing, Writing for Children, Sport Science,  Children’s Illustration and Linguistics students from </a:t>
            </a:r>
            <a:r>
              <a:rPr lang="en-GB" dirty="0" err="1" smtClean="0"/>
              <a:t>UCLan</a:t>
            </a:r>
            <a:r>
              <a:rPr lang="en-GB" dirty="0" smtClean="0"/>
              <a:t> documenting the lives of children living in Zambia and Kenya.</a:t>
            </a:r>
            <a:endParaRPr lang="en-GB" dirty="0"/>
          </a:p>
        </p:txBody>
      </p:sp>
      <p:sp>
        <p:nvSpPr>
          <p:cNvPr id="4" name="Slide Number Placeholder 3"/>
          <p:cNvSpPr>
            <a:spLocks noGrp="1"/>
          </p:cNvSpPr>
          <p:nvPr>
            <p:ph type="sldNum" sz="quarter" idx="10"/>
          </p:nvPr>
        </p:nvSpPr>
        <p:spPr/>
        <p:txBody>
          <a:bodyPr/>
          <a:lstStyle/>
          <a:p>
            <a:fld id="{958929D1-2209-48A1-B31E-E3E921BACF54}" type="slidenum">
              <a:rPr lang="en-GB" smtClean="0"/>
              <a:pPr/>
              <a:t>15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0FFF4-EE02-4668-B55A-D5660C3003C1}" type="slidenum">
              <a:rPr lang="en-GB"/>
              <a:pPr/>
              <a:t>17</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dirty="0"/>
              <a:t>Assessment – highly reflective components.  We ask the students to consider how their learning styles . Personality types have impacted on the project.  What would they do differently next time – how will this help them in the future, in their future careers?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47C89-F634-4A17-A9B4-846850155718}" type="slidenum">
              <a:rPr lang="en-GB"/>
              <a:pPr/>
              <a:t>18</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dirty="0"/>
              <a:t>By giving students the opportunity to learn for themselves through a process of self-reflection – they find out firsthand about the difficulties they may encounter in the world of work.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1B029B-AD6A-430D-82A6-6DABCAF093CF}"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BA0D2C8-62D8-45E6-AB6C-BB48EB1D7AE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C26B9F3-B58B-45A4-85C4-F0EA02110EA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39A9021-451F-41A8-B401-869A5A3B60B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50FAFD7-3B13-4E46-9F02-ED0D501146E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E482BD-1888-4B36-89E6-8F031017201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A39F53-40E5-4A62-A127-12C29722228A}"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528E689-A98A-4C18-8793-CEA4DF9435D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90E46A7-D4AD-4658-9C5B-C847F8E8921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49AAED3-8450-44C8-ACE6-63C000F377D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75A2C37-11CB-4D86-BA0C-1E8748A5FB1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883562C-7A1A-4E94-996F-3D12A8532D4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28A0B0-4CF1-4EB0-A4E9-E71D3363D1A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8" Type="http://schemas.openxmlformats.org/officeDocument/2006/relationships/hyperlink" Target="http://www.design-logix.co.uk/" TargetMode="External"/><Relationship Id="rId3" Type="http://schemas.openxmlformats.org/officeDocument/2006/relationships/hyperlink" Target="http://www.recycling.co.uk/images/stories/building-full-large.jpg" TargetMode="External"/><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hyperlink" Target="http://www.recycling.co.uk/"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clan.ac.uk/information/uclan/employability/files/EF09marking_grid.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lsieproject.org.uk/"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uk/imgres?imgurl=http://www.holdthefrontpage.co.uk/images2/lancslogo.gif&amp;imgrefurl=http://www.holdthefrontpage.co.uk/061208lancashire.shtml&amp;h=175&amp;w=174&amp;sz=5&amp;hl=en&amp;start=21&amp;um=1&amp;tbnid=4XweEWPdb07y_M:&amp;tbnh=100&amp;tbnw=99&amp;prev=/images?q=university+of+central+lancashire&amp;start=20&amp;ndsp=20&amp;um=1&amp;hl=en&amp;s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333375"/>
            <a:ext cx="8207375" cy="3600450"/>
          </a:xfrm>
          <a:solidFill>
            <a:srgbClr val="800080">
              <a:alpha val="57001"/>
            </a:srgbClr>
          </a:solidFill>
        </p:spPr>
        <p:txBody>
          <a:bodyPr/>
          <a:lstStyle/>
          <a:p>
            <a:r>
              <a:rPr lang="en-GB" sz="2800" dirty="0">
                <a:solidFill>
                  <a:schemeClr val="tx2"/>
                </a:solidFill>
                <a:latin typeface="+mj-lt"/>
                <a:ea typeface="+mj-ea"/>
                <a:cs typeface="+mj-cs"/>
              </a:rPr>
              <a:t/>
            </a:r>
            <a:br>
              <a:rPr lang="en-GB" sz="2800" dirty="0">
                <a:solidFill>
                  <a:schemeClr val="tx2"/>
                </a:solidFill>
                <a:latin typeface="+mj-lt"/>
                <a:ea typeface="+mj-ea"/>
                <a:cs typeface="+mj-cs"/>
              </a:rPr>
            </a:br>
            <a:r>
              <a:rPr lang="en-GB" sz="3200" b="1" dirty="0">
                <a:solidFill>
                  <a:schemeClr val="tx2"/>
                </a:solidFill>
                <a:latin typeface="+mj-lt"/>
                <a:ea typeface="+mj-ea"/>
                <a:cs typeface="+mj-cs"/>
              </a:rPr>
              <a:t>The English Language Skills Initiative for Employability Project (ELSIE): </a:t>
            </a:r>
            <a:r>
              <a:rPr lang="en-GB" sz="3200" dirty="0" smtClean="0">
                <a:solidFill>
                  <a:schemeClr val="tx2"/>
                </a:solidFill>
                <a:latin typeface="+mj-lt"/>
                <a:ea typeface="+mj-ea"/>
                <a:cs typeface="+mj-cs"/>
              </a:rPr>
              <a:t/>
            </a:r>
            <a:br>
              <a:rPr lang="en-GB" sz="3200" dirty="0" smtClean="0">
                <a:solidFill>
                  <a:schemeClr val="tx2"/>
                </a:solidFill>
                <a:latin typeface="+mj-lt"/>
                <a:ea typeface="+mj-ea"/>
                <a:cs typeface="+mj-cs"/>
              </a:rPr>
            </a:br>
            <a:r>
              <a:rPr lang="en-GB" sz="3200" dirty="0" smtClean="0">
                <a:solidFill>
                  <a:schemeClr val="tx2"/>
                </a:solidFill>
                <a:latin typeface="+mj-lt"/>
                <a:ea typeface="+mj-ea"/>
                <a:cs typeface="+mj-cs"/>
              </a:rPr>
              <a:t>The </a:t>
            </a:r>
            <a:r>
              <a:rPr lang="en-GB" sz="3200" dirty="0">
                <a:solidFill>
                  <a:schemeClr val="tx2"/>
                </a:solidFill>
                <a:latin typeface="+mj-lt"/>
                <a:ea typeface="+mj-ea"/>
                <a:cs typeface="+mj-cs"/>
              </a:rPr>
              <a:t>benefits of embedding employability into a core </a:t>
            </a:r>
            <a:r>
              <a:rPr lang="en-GB" sz="3200" dirty="0" smtClean="0">
                <a:solidFill>
                  <a:schemeClr val="tx2"/>
                </a:solidFill>
                <a:latin typeface="+mj-lt"/>
                <a:ea typeface="+mj-ea"/>
                <a:cs typeface="+mj-cs"/>
              </a:rPr>
              <a:t>curriculum</a:t>
            </a:r>
            <a:r>
              <a:rPr lang="en-GB" sz="3200" b="1" dirty="0"/>
              <a:t/>
            </a:r>
            <a:br>
              <a:rPr lang="en-GB" sz="3200" b="1" dirty="0"/>
            </a:br>
            <a:r>
              <a:rPr lang="en-GB" sz="3200" dirty="0"/>
              <a:t> </a:t>
            </a:r>
            <a:r>
              <a:rPr lang="en-GB" sz="3200" dirty="0" smtClean="0"/>
              <a:t>(April 2011)</a:t>
            </a:r>
            <a:r>
              <a:rPr lang="en-GB" sz="2000" dirty="0"/>
              <a:t/>
            </a:r>
            <a:br>
              <a:rPr lang="en-GB" sz="2000" dirty="0"/>
            </a:br>
            <a:endParaRPr lang="en-GB" sz="2000" dirty="0"/>
          </a:p>
        </p:txBody>
      </p:sp>
      <p:sp>
        <p:nvSpPr>
          <p:cNvPr id="3075" name="Text Box 3"/>
          <p:cNvSpPr txBox="1">
            <a:spLocks noChangeArrowheads="1"/>
          </p:cNvSpPr>
          <p:nvPr/>
        </p:nvSpPr>
        <p:spPr bwMode="auto">
          <a:xfrm>
            <a:off x="539750" y="4221163"/>
            <a:ext cx="5616575" cy="1692771"/>
          </a:xfrm>
          <a:prstGeom prst="rect">
            <a:avLst/>
          </a:prstGeom>
          <a:noFill/>
          <a:ln w="9525">
            <a:noFill/>
            <a:miter lim="800000"/>
            <a:headEnd/>
            <a:tailEnd/>
          </a:ln>
          <a:effectLst/>
        </p:spPr>
        <p:txBody>
          <a:bodyPr>
            <a:spAutoFit/>
          </a:bodyPr>
          <a:lstStyle/>
          <a:p>
            <a:pPr>
              <a:spcBef>
                <a:spcPct val="50000"/>
              </a:spcBef>
            </a:pPr>
            <a:r>
              <a:rPr lang="en-GB" sz="2600" b="1" dirty="0" smtClean="0">
                <a:latin typeface="AvantGarde" pitchFamily="34" charset="0"/>
              </a:rPr>
              <a:t>Angela Jayne </a:t>
            </a:r>
            <a:r>
              <a:rPr lang="en-GB" sz="2600" b="1" dirty="0">
                <a:latin typeface="AvantGarde" pitchFamily="34" charset="0"/>
              </a:rPr>
              <a:t>Kilpatrick</a:t>
            </a:r>
          </a:p>
          <a:p>
            <a:pPr>
              <a:spcBef>
                <a:spcPct val="50000"/>
              </a:spcBef>
            </a:pPr>
            <a:r>
              <a:rPr lang="en-GB" sz="2600" dirty="0">
                <a:latin typeface="AvantGarde" pitchFamily="34" charset="0"/>
              </a:rPr>
              <a:t>ELSIE </a:t>
            </a:r>
            <a:r>
              <a:rPr lang="en-GB" sz="2600" dirty="0" smtClean="0">
                <a:latin typeface="AvantGarde" pitchFamily="34" charset="0"/>
              </a:rPr>
              <a:t>Employability </a:t>
            </a:r>
            <a:r>
              <a:rPr lang="en-GB" sz="2600" dirty="0">
                <a:latin typeface="AvantGarde" pitchFamily="34" charset="0"/>
              </a:rPr>
              <a:t>Co-ordinator</a:t>
            </a:r>
          </a:p>
          <a:p>
            <a:pPr>
              <a:spcBef>
                <a:spcPct val="50000"/>
              </a:spcBef>
            </a:pPr>
            <a:r>
              <a:rPr lang="en-GB" sz="2600" dirty="0">
                <a:latin typeface="AvantGarde" pitchFamily="34" charset="0"/>
              </a:rPr>
              <a:t>(University of Central Lancashire)</a:t>
            </a:r>
          </a:p>
        </p:txBody>
      </p:sp>
      <p:pic>
        <p:nvPicPr>
          <p:cNvPr id="3076" name="Picture 4" descr="lancslogo"/>
          <p:cNvPicPr>
            <a:picLocks noChangeAspect="1" noChangeArrowheads="1"/>
          </p:cNvPicPr>
          <p:nvPr/>
        </p:nvPicPr>
        <p:blipFill>
          <a:blip r:embed="rId2" cstate="print"/>
          <a:srcRect/>
          <a:stretch>
            <a:fillRect/>
          </a:stretch>
        </p:blipFill>
        <p:spPr bwMode="auto">
          <a:xfrm>
            <a:off x="6516688" y="4292600"/>
            <a:ext cx="2066925" cy="20875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b="1">
                <a:solidFill>
                  <a:srgbClr val="990099"/>
                </a:solidFill>
              </a:rPr>
              <a:t>The ELSIE Scheme</a:t>
            </a:r>
          </a:p>
        </p:txBody>
      </p:sp>
      <p:sp>
        <p:nvSpPr>
          <p:cNvPr id="20483" name="Rectangle 3"/>
          <p:cNvSpPr>
            <a:spLocks noGrp="1" noChangeArrowheads="1"/>
          </p:cNvSpPr>
          <p:nvPr>
            <p:ph type="body" idx="1"/>
          </p:nvPr>
        </p:nvSpPr>
        <p:spPr>
          <a:xfrm>
            <a:off x="457200" y="1600200"/>
            <a:ext cx="8229600" cy="4997450"/>
          </a:xfrm>
        </p:spPr>
        <p:txBody>
          <a:bodyPr/>
          <a:lstStyle/>
          <a:p>
            <a:pPr>
              <a:lnSpc>
                <a:spcPct val="80000"/>
              </a:lnSpc>
            </a:pPr>
            <a:r>
              <a:rPr lang="en-GB" sz="2800" b="1">
                <a:solidFill>
                  <a:srgbClr val="990099"/>
                </a:solidFill>
              </a:rPr>
              <a:t>EG1001English Language Workshop I</a:t>
            </a:r>
            <a:r>
              <a:rPr lang="en-GB" sz="2800">
                <a:solidFill>
                  <a:srgbClr val="990099"/>
                </a:solidFill>
              </a:rPr>
              <a:t/>
            </a:r>
            <a:br>
              <a:rPr lang="en-GB" sz="2800">
                <a:solidFill>
                  <a:srgbClr val="990099"/>
                </a:solidFill>
              </a:rPr>
            </a:br>
            <a:r>
              <a:rPr lang="en-GB" sz="2800"/>
              <a:t>(compulsory for English Language Studies and Joint degree programmes – can be taken as an elective by other first years)</a:t>
            </a:r>
          </a:p>
          <a:p>
            <a:pPr>
              <a:lnSpc>
                <a:spcPct val="80000"/>
              </a:lnSpc>
            </a:pPr>
            <a:endParaRPr lang="en-GB" sz="2800"/>
          </a:p>
          <a:p>
            <a:pPr>
              <a:lnSpc>
                <a:spcPct val="80000"/>
              </a:lnSpc>
            </a:pPr>
            <a:r>
              <a:rPr lang="en-GB" sz="2800" b="1">
                <a:solidFill>
                  <a:srgbClr val="990099"/>
                </a:solidFill>
              </a:rPr>
              <a:t>EG2000 English Language Workshop II</a:t>
            </a:r>
            <a:br>
              <a:rPr lang="en-GB" sz="2800" b="1">
                <a:solidFill>
                  <a:srgbClr val="990099"/>
                </a:solidFill>
              </a:rPr>
            </a:br>
            <a:r>
              <a:rPr lang="en-GB" sz="2800"/>
              <a:t>(compulsory for English Language Studies students – can be taken as an elective by other second years)</a:t>
            </a:r>
          </a:p>
          <a:p>
            <a:pPr>
              <a:lnSpc>
                <a:spcPct val="80000"/>
              </a:lnSpc>
            </a:pPr>
            <a:endParaRPr lang="en-GB" sz="2800"/>
          </a:p>
          <a:p>
            <a:pPr>
              <a:lnSpc>
                <a:spcPct val="80000"/>
              </a:lnSpc>
            </a:pPr>
            <a:r>
              <a:rPr lang="en-GB" sz="2800" b="1" i="1">
                <a:solidFill>
                  <a:srgbClr val="990099"/>
                </a:solidFill>
              </a:rPr>
              <a:t>Certificate in Career Planning</a:t>
            </a:r>
            <a:r>
              <a:rPr lang="en-GB" sz="2800"/>
              <a:t> (for those undertaking a double dissertation in English Language/Linguistics)</a:t>
            </a:r>
          </a:p>
          <a:p>
            <a:pPr>
              <a:lnSpc>
                <a:spcPct val="80000"/>
              </a:lnSpc>
            </a:pPr>
            <a:endParaRPr lang="en-GB" sz="2800"/>
          </a:p>
          <a:p>
            <a:pPr>
              <a:lnSpc>
                <a:spcPct val="80000"/>
              </a:lnSpc>
            </a:pPr>
            <a:endParaRPr lang="en-GB"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p:cNvPicPr>
            <a:picLocks noGrp="1" noChangeAspect="1" noChangeArrowheads="1"/>
          </p:cNvPicPr>
          <p:nvPr>
            <p:ph type="body" idx="1"/>
          </p:nvPr>
        </p:nvPicPr>
        <p:blipFill>
          <a:blip r:embed="rId2" cstate="print"/>
          <a:srcRect/>
          <a:stretch>
            <a:fillRect/>
          </a:stretch>
        </p:blipFill>
        <p:spPr>
          <a:xfrm>
            <a:off x="0" y="0"/>
            <a:ext cx="8893175" cy="6670675"/>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3600" smtClean="0"/>
              <a:t>The </a:t>
            </a:r>
            <a:r>
              <a:rPr lang="en-GB" sz="3600" smtClean="0">
                <a:solidFill>
                  <a:srgbClr val="990099"/>
                </a:solidFill>
              </a:rPr>
              <a:t>Communication at Work</a:t>
            </a:r>
            <a:r>
              <a:rPr lang="en-GB" sz="3600" smtClean="0"/>
              <a:t> project</a:t>
            </a:r>
          </a:p>
        </p:txBody>
      </p:sp>
      <p:sp>
        <p:nvSpPr>
          <p:cNvPr id="4099" name="Rectangle 3"/>
          <p:cNvSpPr>
            <a:spLocks noGrp="1" noChangeArrowheads="1"/>
          </p:cNvSpPr>
          <p:nvPr>
            <p:ph type="body" idx="1"/>
          </p:nvPr>
        </p:nvSpPr>
        <p:spPr>
          <a:xfrm>
            <a:off x="179388" y="1700213"/>
            <a:ext cx="8785225" cy="5157787"/>
          </a:xfrm>
        </p:spPr>
        <p:txBody>
          <a:bodyPr/>
          <a:lstStyle/>
          <a:p>
            <a:pPr eaLnBrk="1" hangingPunct="1">
              <a:lnSpc>
                <a:spcPct val="80000"/>
              </a:lnSpc>
              <a:buFontTx/>
              <a:buNone/>
            </a:pPr>
            <a:r>
              <a:rPr lang="en-GB" sz="2400" smtClean="0"/>
              <a:t>Two aspects:</a:t>
            </a:r>
          </a:p>
          <a:p>
            <a:pPr eaLnBrk="1" hangingPunct="1">
              <a:lnSpc>
                <a:spcPct val="80000"/>
              </a:lnSpc>
              <a:buFontTx/>
              <a:buNone/>
            </a:pPr>
            <a:endParaRPr lang="en-GB" sz="800" smtClean="0"/>
          </a:p>
          <a:p>
            <a:pPr lvl="1" eaLnBrk="1" hangingPunct="1">
              <a:lnSpc>
                <a:spcPct val="80000"/>
              </a:lnSpc>
              <a:buFontTx/>
              <a:buNone/>
            </a:pPr>
            <a:r>
              <a:rPr lang="en-GB" sz="2400" b="1" smtClean="0">
                <a:solidFill>
                  <a:srgbClr val="990099"/>
                </a:solidFill>
              </a:rPr>
              <a:t>How (verbal and written) communication works </a:t>
            </a:r>
          </a:p>
          <a:p>
            <a:pPr lvl="1" eaLnBrk="1" hangingPunct="1">
              <a:lnSpc>
                <a:spcPct val="80000"/>
              </a:lnSpc>
              <a:buFontTx/>
              <a:buNone/>
            </a:pPr>
            <a:endParaRPr lang="en-GB" sz="800" smtClean="0"/>
          </a:p>
          <a:p>
            <a:pPr lvl="1" eaLnBrk="1" hangingPunct="1">
              <a:lnSpc>
                <a:spcPct val="80000"/>
              </a:lnSpc>
              <a:buFontTx/>
              <a:buNone/>
            </a:pPr>
            <a:r>
              <a:rPr lang="en-GB" sz="2400" smtClean="0"/>
              <a:t>– </a:t>
            </a:r>
            <a:r>
              <a:rPr lang="en-GB" sz="2000" smtClean="0"/>
              <a:t>in respect to grammar (= the nuts and bolts of communicating); </a:t>
            </a:r>
            <a:br>
              <a:rPr lang="en-GB" sz="2000" smtClean="0"/>
            </a:br>
            <a:r>
              <a:rPr lang="en-GB" sz="2000" smtClean="0"/>
              <a:t>internal structure (= cohesion, clarity); </a:t>
            </a:r>
            <a:br>
              <a:rPr lang="en-GB" sz="2000" smtClean="0"/>
            </a:br>
            <a:r>
              <a:rPr lang="en-GB" sz="2000" smtClean="0"/>
              <a:t>formality (= purpose); </a:t>
            </a:r>
            <a:br>
              <a:rPr lang="en-GB" sz="2000" smtClean="0"/>
            </a:br>
            <a:r>
              <a:rPr lang="en-GB" sz="2000" smtClean="0"/>
              <a:t>appropriacy (= target audience, politeness, cultural acceptability);</a:t>
            </a:r>
            <a:br>
              <a:rPr lang="en-GB" sz="2000" smtClean="0"/>
            </a:br>
            <a:r>
              <a:rPr lang="en-GB" sz="2000" smtClean="0"/>
              <a:t>tone (= “it’s not what we say, it’s the way that we say it!” adage)</a:t>
            </a:r>
          </a:p>
          <a:p>
            <a:pPr lvl="1" eaLnBrk="1" hangingPunct="1">
              <a:lnSpc>
                <a:spcPct val="80000"/>
              </a:lnSpc>
              <a:buFontTx/>
              <a:buNone/>
            </a:pPr>
            <a:endParaRPr lang="en-GB" sz="2000" smtClean="0"/>
          </a:p>
          <a:p>
            <a:pPr lvl="1" eaLnBrk="1" hangingPunct="1">
              <a:lnSpc>
                <a:spcPct val="80000"/>
              </a:lnSpc>
              <a:buFontTx/>
              <a:buNone/>
            </a:pPr>
            <a:r>
              <a:rPr lang="en-GB" sz="2400" b="1" smtClean="0">
                <a:solidFill>
                  <a:srgbClr val="990099"/>
                </a:solidFill>
              </a:rPr>
              <a:t>How different workplace environments will affect the language used</a:t>
            </a:r>
          </a:p>
          <a:p>
            <a:pPr lvl="1" eaLnBrk="1" hangingPunct="1">
              <a:lnSpc>
                <a:spcPct val="80000"/>
              </a:lnSpc>
              <a:buFontTx/>
              <a:buNone/>
            </a:pPr>
            <a:endParaRPr lang="en-GB" sz="800" smtClean="0"/>
          </a:p>
          <a:p>
            <a:pPr lvl="1" eaLnBrk="1" hangingPunct="1">
              <a:lnSpc>
                <a:spcPct val="80000"/>
              </a:lnSpc>
              <a:buFontTx/>
              <a:buNone/>
            </a:pPr>
            <a:r>
              <a:rPr lang="en-GB" sz="2000" smtClean="0"/>
              <a:t>=  Bridging the </a:t>
            </a:r>
            <a:r>
              <a:rPr lang="en-GB" sz="2000" i="1" smtClean="0"/>
              <a:t>perceived gap</a:t>
            </a:r>
            <a:r>
              <a:rPr lang="en-GB" sz="2000" smtClean="0"/>
              <a:t> between academic study and the workplace</a:t>
            </a:r>
          </a:p>
        </p:txBody>
      </p:sp>
    </p:spTree>
    <p:custDataLst>
      <p:tags r:id="rId1"/>
    </p:custDataLst>
  </p:cSld>
  <p:clrMapOvr>
    <a:masterClrMapping/>
  </p:clrMapOvr>
  <p:transition advTm="10398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                 </a:t>
            </a:r>
          </a:p>
        </p:txBody>
      </p:sp>
      <p:pic>
        <p:nvPicPr>
          <p:cNvPr id="12291" name="Picture 3" descr="building-full-small">
            <a:hlinkClick r:id="rId3"/>
          </p:cNvPr>
          <p:cNvPicPr>
            <a:picLocks noChangeAspect="1" noChangeArrowheads="1"/>
          </p:cNvPicPr>
          <p:nvPr/>
        </p:nvPicPr>
        <p:blipFill>
          <a:blip r:embed="rId4" cstate="print"/>
          <a:srcRect/>
          <a:stretch>
            <a:fillRect/>
          </a:stretch>
        </p:blipFill>
        <p:spPr bwMode="auto">
          <a:xfrm>
            <a:off x="611188" y="2852738"/>
            <a:ext cx="3619500" cy="2362200"/>
          </a:xfrm>
          <a:prstGeom prst="rect">
            <a:avLst/>
          </a:prstGeom>
          <a:noFill/>
          <a:ln w="9525">
            <a:noFill/>
            <a:miter lim="800000"/>
            <a:headEnd/>
            <a:tailEnd/>
          </a:ln>
        </p:spPr>
      </p:pic>
      <p:pic>
        <p:nvPicPr>
          <p:cNvPr id="12292" name="Picture 4" descr="Recyling Lives Main Logo">
            <a:hlinkClick r:id="rId5"/>
          </p:cNvPr>
          <p:cNvPicPr>
            <a:picLocks noChangeAspect="1" noChangeArrowheads="1"/>
          </p:cNvPicPr>
          <p:nvPr/>
        </p:nvPicPr>
        <p:blipFill>
          <a:blip r:embed="rId6" cstate="print"/>
          <a:srcRect/>
          <a:stretch>
            <a:fillRect/>
          </a:stretch>
        </p:blipFill>
        <p:spPr bwMode="auto">
          <a:xfrm>
            <a:off x="250825" y="1341438"/>
            <a:ext cx="4183063" cy="1674812"/>
          </a:xfrm>
          <a:prstGeom prst="rect">
            <a:avLst/>
          </a:prstGeom>
          <a:noFill/>
          <a:ln w="9525">
            <a:noFill/>
            <a:miter lim="800000"/>
            <a:headEnd/>
            <a:tailEnd/>
          </a:ln>
        </p:spPr>
      </p:pic>
      <p:pic>
        <p:nvPicPr>
          <p:cNvPr id="12294" name="Picture 6" descr="NSPCC logo"/>
          <p:cNvPicPr>
            <a:picLocks noChangeAspect="1" noChangeArrowheads="1"/>
          </p:cNvPicPr>
          <p:nvPr/>
        </p:nvPicPr>
        <p:blipFill>
          <a:blip r:embed="rId7" cstate="print"/>
          <a:srcRect/>
          <a:stretch>
            <a:fillRect/>
          </a:stretch>
        </p:blipFill>
        <p:spPr bwMode="auto">
          <a:xfrm>
            <a:off x="4500562" y="3071810"/>
            <a:ext cx="4429125" cy="1247775"/>
          </a:xfrm>
          <a:prstGeom prst="rect">
            <a:avLst/>
          </a:prstGeom>
          <a:noFill/>
          <a:ln w="9525">
            <a:noFill/>
            <a:miter lim="800000"/>
            <a:headEnd/>
            <a:tailEnd/>
          </a:ln>
        </p:spPr>
      </p:pic>
      <p:pic>
        <p:nvPicPr>
          <p:cNvPr id="12295" name="Picture 7" descr="Design Logix Web Studios Logo">
            <a:hlinkClick r:id="rId8"/>
          </p:cNvPr>
          <p:cNvPicPr>
            <a:picLocks noChangeAspect="1" noChangeArrowheads="1"/>
          </p:cNvPicPr>
          <p:nvPr/>
        </p:nvPicPr>
        <p:blipFill>
          <a:blip r:embed="rId9" cstate="print"/>
          <a:srcRect/>
          <a:stretch>
            <a:fillRect/>
          </a:stretch>
        </p:blipFill>
        <p:spPr bwMode="auto">
          <a:xfrm>
            <a:off x="395288" y="5661025"/>
            <a:ext cx="4184650" cy="781050"/>
          </a:xfrm>
          <a:prstGeom prst="rect">
            <a:avLst/>
          </a:prstGeom>
          <a:noFill/>
          <a:ln w="9525">
            <a:noFill/>
            <a:miter lim="800000"/>
            <a:headEnd/>
            <a:tailEnd/>
          </a:ln>
        </p:spPr>
      </p:pic>
      <p:sp>
        <p:nvSpPr>
          <p:cNvPr id="12296" name="Text Box 8"/>
          <p:cNvSpPr txBox="1">
            <a:spLocks noChangeArrowheads="1"/>
          </p:cNvSpPr>
          <p:nvPr/>
        </p:nvSpPr>
        <p:spPr bwMode="auto">
          <a:xfrm>
            <a:off x="684213" y="260350"/>
            <a:ext cx="8064500" cy="1190625"/>
          </a:xfrm>
          <a:prstGeom prst="rect">
            <a:avLst/>
          </a:prstGeom>
          <a:noFill/>
          <a:ln w="9525">
            <a:noFill/>
            <a:miter lim="800000"/>
            <a:headEnd/>
            <a:tailEnd/>
          </a:ln>
        </p:spPr>
        <p:txBody>
          <a:bodyPr>
            <a:spAutoFit/>
          </a:bodyPr>
          <a:lstStyle/>
          <a:p>
            <a:pPr>
              <a:spcBef>
                <a:spcPct val="50000"/>
              </a:spcBef>
            </a:pPr>
            <a:r>
              <a:rPr lang="en-GB" sz="3600" b="1" dirty="0">
                <a:solidFill>
                  <a:srgbClr val="990099"/>
                </a:solidFill>
                <a:latin typeface="Constantia" pitchFamily="18" charset="0"/>
              </a:rPr>
              <a:t>EG2000: The ‘Communication at Work’ Employability Projects</a:t>
            </a:r>
          </a:p>
        </p:txBody>
      </p:sp>
      <p:pic>
        <p:nvPicPr>
          <p:cNvPr id="9" name="Content Placeholder 25" descr="medequipResized.gif"/>
          <p:cNvPicPr>
            <a:picLocks noGrp="1" noChangeAspect="1"/>
          </p:cNvPicPr>
          <p:nvPr>
            <p:ph idx="1"/>
          </p:nvPr>
        </p:nvPicPr>
        <p:blipFill>
          <a:blip r:embed="rId10" cstate="print"/>
          <a:srcRect/>
          <a:stretch>
            <a:fillRect/>
          </a:stretch>
        </p:blipFill>
        <p:spPr>
          <a:xfrm>
            <a:off x="5000628" y="4643446"/>
            <a:ext cx="3494251" cy="1857388"/>
          </a:xfrm>
        </p:spPr>
      </p:pic>
      <p:pic>
        <p:nvPicPr>
          <p:cNvPr id="11266" name="Picture 2" descr="title logo"/>
          <p:cNvPicPr>
            <a:picLocks noChangeAspect="1" noChangeArrowheads="1"/>
          </p:cNvPicPr>
          <p:nvPr/>
        </p:nvPicPr>
        <p:blipFill>
          <a:blip r:embed="rId11" cstate="print"/>
          <a:srcRect/>
          <a:stretch>
            <a:fillRect/>
          </a:stretch>
        </p:blipFill>
        <p:spPr bwMode="auto">
          <a:xfrm>
            <a:off x="4572000" y="1571612"/>
            <a:ext cx="1800225" cy="828676"/>
          </a:xfrm>
          <a:prstGeom prst="rect">
            <a:avLst/>
          </a:prstGeom>
          <a:noFill/>
        </p:spPr>
      </p:pic>
      <p:sp>
        <p:nvSpPr>
          <p:cNvPr id="11" name="Rectangle 10"/>
          <p:cNvSpPr/>
          <p:nvPr/>
        </p:nvSpPr>
        <p:spPr>
          <a:xfrm>
            <a:off x="4643438" y="2357430"/>
            <a:ext cx="3839577" cy="369332"/>
          </a:xfrm>
          <a:prstGeom prst="rect">
            <a:avLst/>
          </a:prstGeom>
        </p:spPr>
        <p:txBody>
          <a:bodyPr wrap="none">
            <a:spAutoFit/>
          </a:bodyPr>
          <a:lstStyle/>
          <a:p>
            <a:r>
              <a:rPr lang="en-GB" b="1" dirty="0" smtClean="0"/>
              <a:t>Recruitment &amp; Training Solutions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smtClean="0">
                <a:solidFill>
                  <a:srgbClr val="800080"/>
                </a:solidFill>
              </a:rPr>
              <a:t>Recent Projects</a:t>
            </a:r>
          </a:p>
        </p:txBody>
      </p:sp>
      <p:sp>
        <p:nvSpPr>
          <p:cNvPr id="122883" name="Rectangle 3"/>
          <p:cNvSpPr>
            <a:spLocks noGrp="1" noChangeArrowheads="1"/>
          </p:cNvSpPr>
          <p:nvPr>
            <p:ph type="body" idx="1"/>
          </p:nvPr>
        </p:nvSpPr>
        <p:spPr/>
        <p:txBody>
          <a:bodyPr/>
          <a:lstStyle/>
          <a:p>
            <a:pPr eaLnBrk="1" hangingPunct="1">
              <a:lnSpc>
                <a:spcPct val="80000"/>
              </a:lnSpc>
            </a:pPr>
            <a:r>
              <a:rPr lang="en-GB" sz="2800" dirty="0" smtClean="0"/>
              <a:t>Events to raise local profile / money for the NSPCC and </a:t>
            </a:r>
            <a:r>
              <a:rPr lang="en-GB" sz="2800" dirty="0" err="1" smtClean="0"/>
              <a:t>Medequip</a:t>
            </a:r>
            <a:r>
              <a:rPr lang="en-GB" sz="2800" dirty="0" smtClean="0"/>
              <a:t> for Kids.</a:t>
            </a:r>
          </a:p>
          <a:p>
            <a:pPr eaLnBrk="1" hangingPunct="1">
              <a:lnSpc>
                <a:spcPct val="80000"/>
              </a:lnSpc>
            </a:pPr>
            <a:r>
              <a:rPr lang="en-GB" sz="2800" dirty="0" smtClean="0"/>
              <a:t>Working with a local homeless charity to raise its awareness in the Preston area.</a:t>
            </a:r>
          </a:p>
          <a:p>
            <a:pPr eaLnBrk="1" hangingPunct="1">
              <a:lnSpc>
                <a:spcPct val="80000"/>
              </a:lnSpc>
            </a:pPr>
            <a:r>
              <a:rPr lang="en-GB" sz="2800" dirty="0" smtClean="0"/>
              <a:t>Designing a website where students can publish their own literary work.</a:t>
            </a:r>
          </a:p>
          <a:p>
            <a:pPr eaLnBrk="1" hangingPunct="1">
              <a:lnSpc>
                <a:spcPct val="80000"/>
              </a:lnSpc>
            </a:pPr>
            <a:endParaRPr lang="en-GB" sz="2800" dirty="0" smtClean="0"/>
          </a:p>
          <a:p>
            <a:pPr lvl="2" eaLnBrk="1" hangingPunct="1">
              <a:lnSpc>
                <a:spcPct val="80000"/>
              </a:lnSpc>
              <a:buFont typeface="Wingdings" pitchFamily="2" charset="2"/>
              <a:buNone/>
            </a:pPr>
            <a:r>
              <a:rPr lang="en-GB" sz="2900" dirty="0" smtClean="0">
                <a:solidFill>
                  <a:srgbClr val="800080"/>
                </a:solidFill>
              </a:rPr>
              <a:t>	The opportunities are endless… </a:t>
            </a:r>
            <a:br>
              <a:rPr lang="en-GB" sz="2900" dirty="0" smtClean="0">
                <a:solidFill>
                  <a:srgbClr val="800080"/>
                </a:solidFill>
              </a:rPr>
            </a:br>
            <a:endParaRPr lang="en-GB" sz="2900" dirty="0" smtClean="0">
              <a:solidFill>
                <a:srgbClr val="800080"/>
              </a:solidFill>
            </a:endParaRPr>
          </a:p>
          <a:p>
            <a:pPr lvl="2" algn="just" eaLnBrk="1" hangingPunct="1">
              <a:lnSpc>
                <a:spcPct val="80000"/>
              </a:lnSpc>
              <a:buFont typeface="Wingdings" pitchFamily="2" charset="2"/>
              <a:buNone/>
            </a:pPr>
            <a:r>
              <a:rPr lang="en-GB" sz="2900" dirty="0" smtClean="0">
                <a:solidFill>
                  <a:srgbClr val="800080"/>
                </a:solidFill>
              </a:rPr>
              <a:t>  …. indeed, last year some of our (MA) students went to Kenya (to work on a phrasebook for </a:t>
            </a:r>
            <a:r>
              <a:rPr lang="en-GB" sz="2900" i="1" dirty="0" err="1" smtClean="0">
                <a:solidFill>
                  <a:srgbClr val="800080"/>
                </a:solidFill>
              </a:rPr>
              <a:t>Maa</a:t>
            </a:r>
            <a:r>
              <a:rPr lang="en-GB" sz="2900" dirty="0" smtClean="0">
                <a:solidFill>
                  <a:srgbClr val="800080"/>
                </a:solidFill>
              </a:rPr>
              <a:t>) …</a:t>
            </a:r>
          </a:p>
          <a:p>
            <a:pPr eaLnBrk="1" hangingPunct="1">
              <a:lnSpc>
                <a:spcPct val="80000"/>
              </a:lnSpc>
            </a:pPr>
            <a:endParaRPr lang="en-GB" sz="2800" dirty="0" smtClean="0">
              <a:solidFill>
                <a:srgbClr val="9900CC"/>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1979712" y="476672"/>
            <a:ext cx="5184576" cy="5184576"/>
          </a:xfrm>
          <a:prstGeom prst="rect">
            <a:avLst/>
          </a:prstGeom>
          <a:noFill/>
          <a:ln w="9525">
            <a:noFill/>
            <a:miter lim="800000"/>
            <a:headEnd/>
            <a:tailEnd/>
          </a:ln>
        </p:spPr>
      </p:pic>
      <p:sp>
        <p:nvSpPr>
          <p:cNvPr id="3" name="Rectangle 2"/>
          <p:cNvSpPr/>
          <p:nvPr/>
        </p:nvSpPr>
        <p:spPr>
          <a:xfrm>
            <a:off x="2483768" y="5877272"/>
            <a:ext cx="4572000" cy="830997"/>
          </a:xfrm>
          <a:prstGeom prst="rect">
            <a:avLst/>
          </a:prstGeom>
        </p:spPr>
        <p:txBody>
          <a:bodyPr>
            <a:spAutoFit/>
          </a:bodyPr>
          <a:lstStyle/>
          <a:p>
            <a:r>
              <a:rPr lang="en-GB" sz="2400" i="1" dirty="0" smtClean="0">
                <a:effectLst>
                  <a:outerShdw blurRad="38100" dist="38100" dir="2700000" algn="tl">
                    <a:srgbClr val="000000">
                      <a:alpha val="43137"/>
                    </a:srgbClr>
                  </a:outerShdw>
                </a:effectLst>
                <a:latin typeface="+mj-lt"/>
              </a:rPr>
              <a:t>Letters to Africa </a:t>
            </a:r>
            <a:r>
              <a:rPr lang="en-GB" sz="2400" dirty="0" smtClean="0">
                <a:effectLst>
                  <a:outerShdw blurRad="38100" dist="38100" dir="2700000" algn="tl">
                    <a:srgbClr val="000000">
                      <a:alpha val="43137"/>
                    </a:srgbClr>
                  </a:outerShdw>
                </a:effectLst>
                <a:latin typeface="+mj-lt"/>
              </a:rPr>
              <a:t>book (available on Amazon!)</a:t>
            </a:r>
            <a:endParaRPr lang="en-GB"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600" b="1">
                <a:solidFill>
                  <a:srgbClr val="990099"/>
                </a:solidFill>
              </a:rPr>
              <a:t>How do we assess employability?</a:t>
            </a:r>
          </a:p>
        </p:txBody>
      </p:sp>
      <p:sp>
        <p:nvSpPr>
          <p:cNvPr id="35843" name="Rectangle 3"/>
          <p:cNvSpPr>
            <a:spLocks noGrp="1" noChangeArrowheads="1"/>
          </p:cNvSpPr>
          <p:nvPr>
            <p:ph type="body" idx="1"/>
          </p:nvPr>
        </p:nvSpPr>
        <p:spPr/>
        <p:txBody>
          <a:bodyPr/>
          <a:lstStyle/>
          <a:p>
            <a:r>
              <a:rPr lang="en-GB" dirty="0" smtClean="0"/>
              <a:t>Reflective essays</a:t>
            </a:r>
          </a:p>
          <a:p>
            <a:r>
              <a:rPr lang="en-GB" dirty="0" smtClean="0"/>
              <a:t>PDP folder</a:t>
            </a:r>
          </a:p>
          <a:p>
            <a:r>
              <a:rPr lang="en-GB" dirty="0" smtClean="0"/>
              <a:t>Learning logs</a:t>
            </a:r>
          </a:p>
          <a:p>
            <a:r>
              <a:rPr lang="en-GB" dirty="0" smtClean="0"/>
              <a:t>Portfolio</a:t>
            </a:r>
          </a:p>
          <a:p>
            <a:r>
              <a:rPr lang="en-GB" dirty="0" smtClean="0"/>
              <a:t>Presentation</a:t>
            </a:r>
          </a:p>
          <a:p>
            <a:endParaRPr lang="en-GB" sz="1100" dirty="0" smtClean="0"/>
          </a:p>
          <a:p>
            <a:pPr>
              <a:buFontTx/>
              <a:buNone/>
            </a:pPr>
            <a:r>
              <a:rPr lang="en-GB" dirty="0" smtClean="0"/>
              <a:t>		Helen Day’s Employability framework</a:t>
            </a:r>
            <a:endParaRPr lang="en-GB" dirty="0"/>
          </a:p>
        </p:txBody>
      </p:sp>
      <p:pic>
        <p:nvPicPr>
          <p:cNvPr id="35844" name="Picture 4"/>
          <p:cNvPicPr>
            <a:picLocks noChangeAspect="1" noChangeArrowheads="1"/>
          </p:cNvPicPr>
          <p:nvPr/>
        </p:nvPicPr>
        <p:blipFill>
          <a:blip r:embed="rId2" cstate="print"/>
          <a:srcRect/>
          <a:stretch>
            <a:fillRect/>
          </a:stretch>
        </p:blipFill>
        <p:spPr bwMode="auto">
          <a:xfrm>
            <a:off x="5508104" y="5445224"/>
            <a:ext cx="2160240" cy="1116124"/>
          </a:xfrm>
          <a:prstGeom prst="rect">
            <a:avLst/>
          </a:prstGeom>
          <a:noFill/>
          <a:ln w="9525">
            <a:noFill/>
            <a:miter lim="800000"/>
            <a:headEnd/>
            <a:tailEnd/>
          </a:ln>
        </p:spPr>
      </p:pic>
      <p:sp>
        <p:nvSpPr>
          <p:cNvPr id="7" name="Rectangle 6"/>
          <p:cNvSpPr/>
          <p:nvPr/>
        </p:nvSpPr>
        <p:spPr>
          <a:xfrm>
            <a:off x="827584" y="5589240"/>
            <a:ext cx="4572000" cy="923330"/>
          </a:xfrm>
          <a:prstGeom prst="rect">
            <a:avLst/>
          </a:prstGeom>
        </p:spPr>
        <p:txBody>
          <a:bodyPr>
            <a:spAutoFit/>
          </a:bodyPr>
          <a:lstStyle/>
          <a:p>
            <a:r>
              <a:rPr lang="en-GB" dirty="0" smtClean="0">
                <a:hlinkClick r:id="rId3"/>
              </a:rPr>
              <a:t>http://www.uclan.ac.uk/information/uclan/employability/files/EF09marking_grid.pdf</a:t>
            </a:r>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r>
              <a:rPr lang="en-GB"/>
              <a:t>Two models of ‘learning’</a:t>
            </a:r>
          </a:p>
        </p:txBody>
      </p:sp>
      <p:grpSp>
        <p:nvGrpSpPr>
          <p:cNvPr id="27651" name="Group 3"/>
          <p:cNvGrpSpPr>
            <a:grpSpLocks/>
          </p:cNvGrpSpPr>
          <p:nvPr/>
        </p:nvGrpSpPr>
        <p:grpSpPr bwMode="auto">
          <a:xfrm>
            <a:off x="2484438" y="1916113"/>
            <a:ext cx="3887787" cy="3527425"/>
            <a:chOff x="4188" y="805"/>
            <a:chExt cx="4416" cy="3303"/>
          </a:xfrm>
        </p:grpSpPr>
        <p:sp>
          <p:nvSpPr>
            <p:cNvPr id="27652" name="AutoShape 4"/>
            <p:cNvSpPr>
              <a:spLocks noChangeArrowheads="1"/>
            </p:cNvSpPr>
            <p:nvPr/>
          </p:nvSpPr>
          <p:spPr bwMode="auto">
            <a:xfrm>
              <a:off x="4188" y="805"/>
              <a:ext cx="960" cy="11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7653" name="AutoShape 5"/>
            <p:cNvSpPr>
              <a:spLocks noChangeArrowheads="1"/>
            </p:cNvSpPr>
            <p:nvPr/>
          </p:nvSpPr>
          <p:spPr bwMode="auto">
            <a:xfrm rot="5400000">
              <a:off x="7560" y="910"/>
              <a:ext cx="1128" cy="9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7654" name="AutoShape 6"/>
            <p:cNvSpPr>
              <a:spLocks noChangeArrowheads="1"/>
            </p:cNvSpPr>
            <p:nvPr/>
          </p:nvSpPr>
          <p:spPr bwMode="auto">
            <a:xfrm rot="10800000">
              <a:off x="7644" y="2978"/>
              <a:ext cx="960" cy="11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7655" name="AutoShape 7"/>
            <p:cNvSpPr>
              <a:spLocks noChangeArrowheads="1"/>
            </p:cNvSpPr>
            <p:nvPr/>
          </p:nvSpPr>
          <p:spPr bwMode="auto">
            <a:xfrm rot="16200000">
              <a:off x="4103" y="3063"/>
              <a:ext cx="1130" cy="9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grpSp>
      <p:sp>
        <p:nvSpPr>
          <p:cNvPr id="27656" name="Text Box 8"/>
          <p:cNvSpPr txBox="1">
            <a:spLocks noChangeArrowheads="1"/>
          </p:cNvSpPr>
          <p:nvPr/>
        </p:nvSpPr>
        <p:spPr bwMode="auto">
          <a:xfrm>
            <a:off x="3419475" y="2060575"/>
            <a:ext cx="1944688"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7657" name="Text Box 9"/>
          <p:cNvSpPr txBox="1">
            <a:spLocks noChangeArrowheads="1"/>
          </p:cNvSpPr>
          <p:nvPr/>
        </p:nvSpPr>
        <p:spPr bwMode="auto">
          <a:xfrm>
            <a:off x="3563938" y="1916113"/>
            <a:ext cx="1727200" cy="376237"/>
          </a:xfrm>
          <a:prstGeom prst="rect">
            <a:avLst/>
          </a:prstGeom>
          <a:noFill/>
          <a:ln w="9525">
            <a:solidFill>
              <a:schemeClr val="tx1"/>
            </a:solidFill>
            <a:miter lim="800000"/>
            <a:headEnd/>
            <a:tailEnd/>
          </a:ln>
          <a:effectLst/>
        </p:spPr>
        <p:txBody>
          <a:bodyPr>
            <a:spAutoFit/>
          </a:bodyPr>
          <a:lstStyle/>
          <a:p>
            <a:pPr>
              <a:spcBef>
                <a:spcPct val="50000"/>
              </a:spcBef>
            </a:pPr>
            <a:r>
              <a:rPr lang="en-GB" b="1"/>
              <a:t>EXPERIENCE</a:t>
            </a:r>
          </a:p>
        </p:txBody>
      </p:sp>
      <p:sp>
        <p:nvSpPr>
          <p:cNvPr id="27658" name="Text Box 10"/>
          <p:cNvSpPr txBox="1">
            <a:spLocks noChangeArrowheads="1"/>
          </p:cNvSpPr>
          <p:nvPr/>
        </p:nvSpPr>
        <p:spPr bwMode="auto">
          <a:xfrm>
            <a:off x="5580063" y="3357563"/>
            <a:ext cx="1584325" cy="457200"/>
          </a:xfrm>
          <a:prstGeom prst="rect">
            <a:avLst/>
          </a:prstGeom>
          <a:noFill/>
          <a:ln w="9525">
            <a:noFill/>
            <a:miter lim="800000"/>
            <a:headEnd/>
            <a:tailEnd/>
          </a:ln>
          <a:effectLst/>
        </p:spPr>
        <p:txBody>
          <a:bodyPr>
            <a:spAutoFit/>
          </a:bodyPr>
          <a:lstStyle/>
          <a:p>
            <a:pPr>
              <a:spcBef>
                <a:spcPct val="50000"/>
              </a:spcBef>
            </a:pPr>
            <a:r>
              <a:rPr lang="en-GB" sz="2400" b="1"/>
              <a:t>Reflect</a:t>
            </a:r>
          </a:p>
        </p:txBody>
      </p:sp>
      <p:sp>
        <p:nvSpPr>
          <p:cNvPr id="27659" name="Text Box 11"/>
          <p:cNvSpPr txBox="1">
            <a:spLocks noChangeArrowheads="1"/>
          </p:cNvSpPr>
          <p:nvPr/>
        </p:nvSpPr>
        <p:spPr bwMode="auto">
          <a:xfrm>
            <a:off x="3779838" y="5084763"/>
            <a:ext cx="1584325" cy="457200"/>
          </a:xfrm>
          <a:prstGeom prst="rect">
            <a:avLst/>
          </a:prstGeom>
          <a:noFill/>
          <a:ln w="9525">
            <a:noFill/>
            <a:miter lim="800000"/>
            <a:headEnd/>
            <a:tailEnd/>
          </a:ln>
          <a:effectLst/>
        </p:spPr>
        <p:txBody>
          <a:bodyPr>
            <a:spAutoFit/>
          </a:bodyPr>
          <a:lstStyle/>
          <a:p>
            <a:pPr>
              <a:spcBef>
                <a:spcPct val="50000"/>
              </a:spcBef>
            </a:pPr>
            <a:r>
              <a:rPr lang="en-GB" sz="2400" b="1"/>
              <a:t>Theorise</a:t>
            </a:r>
          </a:p>
        </p:txBody>
      </p:sp>
      <p:sp>
        <p:nvSpPr>
          <p:cNvPr id="27660" name="Text Box 12"/>
          <p:cNvSpPr txBox="1">
            <a:spLocks noChangeArrowheads="1"/>
          </p:cNvSpPr>
          <p:nvPr/>
        </p:nvSpPr>
        <p:spPr bwMode="auto">
          <a:xfrm>
            <a:off x="2124075" y="3284538"/>
            <a:ext cx="2160588" cy="822325"/>
          </a:xfrm>
          <a:prstGeom prst="rect">
            <a:avLst/>
          </a:prstGeom>
          <a:noFill/>
          <a:ln w="9525">
            <a:noFill/>
            <a:miter lim="800000"/>
            <a:headEnd/>
            <a:tailEnd/>
          </a:ln>
          <a:effectLst/>
        </p:spPr>
        <p:txBody>
          <a:bodyPr>
            <a:spAutoFit/>
          </a:bodyPr>
          <a:lstStyle/>
          <a:p>
            <a:pPr>
              <a:spcBef>
                <a:spcPct val="50000"/>
              </a:spcBef>
            </a:pPr>
            <a:r>
              <a:rPr lang="en-GB" sz="2400" b="1"/>
              <a:t>Plan to act differently </a:t>
            </a:r>
          </a:p>
        </p:txBody>
      </p:sp>
      <p:pic>
        <p:nvPicPr>
          <p:cNvPr id="27661" name="Picture 13" descr="scratchchin"/>
          <p:cNvPicPr>
            <a:picLocks noChangeAspect="1" noChangeArrowheads="1"/>
          </p:cNvPicPr>
          <p:nvPr/>
        </p:nvPicPr>
        <p:blipFill>
          <a:blip r:embed="rId3" cstate="print"/>
          <a:srcRect/>
          <a:stretch>
            <a:fillRect/>
          </a:stretch>
        </p:blipFill>
        <p:spPr bwMode="auto">
          <a:xfrm>
            <a:off x="4067175" y="5516563"/>
            <a:ext cx="1009650" cy="873125"/>
          </a:xfrm>
          <a:prstGeom prst="rect">
            <a:avLst/>
          </a:prstGeom>
          <a:noFill/>
          <a:ln w="9525">
            <a:noFill/>
            <a:miter lim="800000"/>
            <a:headEnd/>
            <a:tailEnd/>
          </a:ln>
        </p:spPr>
      </p:pic>
      <p:sp>
        <p:nvSpPr>
          <p:cNvPr id="27662" name="Text Box 14"/>
          <p:cNvSpPr txBox="1">
            <a:spLocks noChangeArrowheads="1"/>
          </p:cNvSpPr>
          <p:nvPr/>
        </p:nvSpPr>
        <p:spPr bwMode="auto">
          <a:xfrm>
            <a:off x="5795963" y="5734050"/>
            <a:ext cx="30241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7663" name="Rectangle 15"/>
          <p:cNvSpPr>
            <a:spLocks noChangeArrowheads="1"/>
          </p:cNvSpPr>
          <p:nvPr/>
        </p:nvSpPr>
        <p:spPr bwMode="auto">
          <a:xfrm>
            <a:off x="5508625" y="6165850"/>
            <a:ext cx="3486150" cy="366713"/>
          </a:xfrm>
          <a:prstGeom prst="rect">
            <a:avLst/>
          </a:prstGeom>
          <a:noFill/>
          <a:ln w="9525">
            <a:noFill/>
            <a:miter lim="800000"/>
            <a:headEnd/>
            <a:tailEnd/>
          </a:ln>
          <a:effectLst/>
        </p:spPr>
        <p:txBody>
          <a:bodyPr wrap="none" anchor="ctr">
            <a:spAutoFit/>
          </a:bodyPr>
          <a:lstStyle/>
          <a:p>
            <a:r>
              <a:rPr lang="en-GB" altLang="zh-TW" i="1">
                <a:ea typeface="新細明體" charset="-120"/>
              </a:rPr>
              <a:t>Based on Kolb’s Learning Cycle</a:t>
            </a:r>
            <a:r>
              <a:rPr lang="en-GB" altLang="zh-TW">
                <a:ea typeface="新細明體" charset="-120"/>
              </a:rPr>
              <a:t> </a:t>
            </a:r>
          </a:p>
        </p:txBody>
      </p:sp>
      <p:sp>
        <p:nvSpPr>
          <p:cNvPr id="27664" name="Rectangle 16"/>
          <p:cNvSpPr>
            <a:spLocks noChangeArrowheads="1"/>
          </p:cNvSpPr>
          <p:nvPr/>
        </p:nvSpPr>
        <p:spPr bwMode="auto">
          <a:xfrm>
            <a:off x="539750" y="1341438"/>
            <a:ext cx="3024188" cy="396875"/>
          </a:xfrm>
          <a:prstGeom prst="rect">
            <a:avLst/>
          </a:prstGeom>
          <a:noFill/>
          <a:ln w="9525">
            <a:noFill/>
            <a:miter lim="800000"/>
            <a:headEnd/>
            <a:tailEnd/>
          </a:ln>
          <a:effectLst/>
        </p:spPr>
        <p:txBody>
          <a:bodyPr>
            <a:spAutoFit/>
          </a:bodyPr>
          <a:lstStyle/>
          <a:p>
            <a:r>
              <a:rPr lang="en-GB" sz="2000" b="1" i="1"/>
              <a:t>Make time to reflect…</a:t>
            </a:r>
          </a:p>
        </p:txBody>
      </p:sp>
      <p:pic>
        <p:nvPicPr>
          <p:cNvPr id="27665" name="Picture 17" descr="MCj04375570000[1]"/>
          <p:cNvPicPr>
            <a:picLocks noChangeAspect="1" noChangeArrowheads="1"/>
          </p:cNvPicPr>
          <p:nvPr/>
        </p:nvPicPr>
        <p:blipFill>
          <a:blip r:embed="rId4" cstate="print"/>
          <a:srcRect/>
          <a:stretch>
            <a:fillRect/>
          </a:stretch>
        </p:blipFill>
        <p:spPr bwMode="auto">
          <a:xfrm>
            <a:off x="6804025" y="3213100"/>
            <a:ext cx="1079500" cy="985838"/>
          </a:xfrm>
          <a:prstGeom prst="rect">
            <a:avLst/>
          </a:prstGeom>
          <a:noFill/>
        </p:spPr>
      </p:pic>
      <p:pic>
        <p:nvPicPr>
          <p:cNvPr id="27666" name="Picture 18" descr="MCj04244880000[1]"/>
          <p:cNvPicPr>
            <a:picLocks noChangeAspect="1" noChangeArrowheads="1"/>
          </p:cNvPicPr>
          <p:nvPr/>
        </p:nvPicPr>
        <p:blipFill>
          <a:blip r:embed="rId5" cstate="print"/>
          <a:srcRect/>
          <a:stretch>
            <a:fillRect/>
          </a:stretch>
        </p:blipFill>
        <p:spPr bwMode="auto">
          <a:xfrm>
            <a:off x="0" y="3284538"/>
            <a:ext cx="2098675" cy="850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Two models of ‘learning’</a:t>
            </a:r>
          </a:p>
        </p:txBody>
      </p:sp>
      <p:sp>
        <p:nvSpPr>
          <p:cNvPr id="28675" name="Rectangle 3"/>
          <p:cNvSpPr>
            <a:spLocks noGrp="1" noChangeArrowheads="1"/>
          </p:cNvSpPr>
          <p:nvPr>
            <p:ph type="body" idx="1"/>
          </p:nvPr>
        </p:nvSpPr>
        <p:spPr/>
        <p:txBody>
          <a:bodyPr/>
          <a:lstStyle/>
          <a:p>
            <a:pPr marL="609600" indent="-609600">
              <a:buFontTx/>
              <a:buAutoNum type="arabicPeriod"/>
            </a:pPr>
            <a:endParaRPr lang="en-GB"/>
          </a:p>
          <a:p>
            <a:pPr marL="609600" indent="-609600"/>
            <a:endParaRPr lang="en-GB"/>
          </a:p>
        </p:txBody>
      </p:sp>
      <p:grpSp>
        <p:nvGrpSpPr>
          <p:cNvPr id="28676" name="Group 4"/>
          <p:cNvGrpSpPr>
            <a:grpSpLocks/>
          </p:cNvGrpSpPr>
          <p:nvPr/>
        </p:nvGrpSpPr>
        <p:grpSpPr bwMode="auto">
          <a:xfrm>
            <a:off x="2411413" y="1700213"/>
            <a:ext cx="3887787" cy="3527425"/>
            <a:chOff x="4188" y="805"/>
            <a:chExt cx="4416" cy="3303"/>
          </a:xfrm>
        </p:grpSpPr>
        <p:sp>
          <p:nvSpPr>
            <p:cNvPr id="28677" name="AutoShape 5"/>
            <p:cNvSpPr>
              <a:spLocks noChangeArrowheads="1"/>
            </p:cNvSpPr>
            <p:nvPr/>
          </p:nvSpPr>
          <p:spPr bwMode="auto">
            <a:xfrm>
              <a:off x="4188" y="805"/>
              <a:ext cx="960" cy="11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8678" name="AutoShape 6"/>
            <p:cNvSpPr>
              <a:spLocks noChangeArrowheads="1"/>
            </p:cNvSpPr>
            <p:nvPr/>
          </p:nvSpPr>
          <p:spPr bwMode="auto">
            <a:xfrm rot="5400000">
              <a:off x="7560" y="910"/>
              <a:ext cx="1128" cy="9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8679" name="AutoShape 7"/>
            <p:cNvSpPr>
              <a:spLocks noChangeArrowheads="1"/>
            </p:cNvSpPr>
            <p:nvPr/>
          </p:nvSpPr>
          <p:spPr bwMode="auto">
            <a:xfrm rot="10800000">
              <a:off x="7644" y="2978"/>
              <a:ext cx="960" cy="11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sp>
          <p:nvSpPr>
            <p:cNvPr id="28680" name="AutoShape 8"/>
            <p:cNvSpPr>
              <a:spLocks noChangeArrowheads="1"/>
            </p:cNvSpPr>
            <p:nvPr/>
          </p:nvSpPr>
          <p:spPr bwMode="auto">
            <a:xfrm rot="16200000">
              <a:off x="4103" y="3063"/>
              <a:ext cx="1130" cy="9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en-GB"/>
            </a:p>
          </p:txBody>
        </p:sp>
      </p:grpSp>
      <p:sp>
        <p:nvSpPr>
          <p:cNvPr id="28681" name="Text Box 9"/>
          <p:cNvSpPr txBox="1">
            <a:spLocks noChangeArrowheads="1"/>
          </p:cNvSpPr>
          <p:nvPr/>
        </p:nvSpPr>
        <p:spPr bwMode="auto">
          <a:xfrm>
            <a:off x="3635375" y="1700213"/>
            <a:ext cx="1512888" cy="457200"/>
          </a:xfrm>
          <a:prstGeom prst="rect">
            <a:avLst/>
          </a:prstGeom>
          <a:noFill/>
          <a:ln w="9525">
            <a:noFill/>
            <a:miter lim="800000"/>
            <a:headEnd/>
            <a:tailEnd/>
          </a:ln>
          <a:effectLst/>
        </p:spPr>
        <p:txBody>
          <a:bodyPr>
            <a:spAutoFit/>
          </a:bodyPr>
          <a:lstStyle/>
          <a:p>
            <a:pPr>
              <a:spcBef>
                <a:spcPct val="50000"/>
              </a:spcBef>
            </a:pPr>
            <a:r>
              <a:rPr lang="en-GB" altLang="zh-TW" sz="2400" b="1">
                <a:ea typeface="新細明體" charset="-120"/>
              </a:rPr>
              <a:t>CRISIS!</a:t>
            </a:r>
            <a:r>
              <a:rPr lang="en-GB" altLang="zh-TW" sz="2400">
                <a:ea typeface="新細明體" charset="-120"/>
              </a:rPr>
              <a:t> </a:t>
            </a:r>
            <a:endParaRPr lang="en-GB" sz="2400"/>
          </a:p>
        </p:txBody>
      </p:sp>
      <p:sp>
        <p:nvSpPr>
          <p:cNvPr id="28682" name="Text Box 10"/>
          <p:cNvSpPr txBox="1">
            <a:spLocks noChangeArrowheads="1"/>
          </p:cNvSpPr>
          <p:nvPr/>
        </p:nvSpPr>
        <p:spPr bwMode="auto">
          <a:xfrm>
            <a:off x="5508625" y="3213100"/>
            <a:ext cx="3024188" cy="457200"/>
          </a:xfrm>
          <a:prstGeom prst="rect">
            <a:avLst/>
          </a:prstGeom>
          <a:noFill/>
          <a:ln w="9525">
            <a:noFill/>
            <a:miter lim="800000"/>
            <a:headEnd/>
            <a:tailEnd/>
          </a:ln>
          <a:effectLst/>
        </p:spPr>
        <p:txBody>
          <a:bodyPr>
            <a:spAutoFit/>
          </a:bodyPr>
          <a:lstStyle/>
          <a:p>
            <a:pPr>
              <a:spcBef>
                <a:spcPct val="50000"/>
              </a:spcBef>
            </a:pPr>
            <a:r>
              <a:rPr lang="en-GB" sz="2400" b="1"/>
              <a:t>REACT (fire-fight)</a:t>
            </a:r>
          </a:p>
        </p:txBody>
      </p:sp>
      <p:sp>
        <p:nvSpPr>
          <p:cNvPr id="28683" name="Text Box 11"/>
          <p:cNvSpPr txBox="1">
            <a:spLocks noChangeArrowheads="1"/>
          </p:cNvSpPr>
          <p:nvPr/>
        </p:nvSpPr>
        <p:spPr bwMode="auto">
          <a:xfrm>
            <a:off x="3708400" y="4868863"/>
            <a:ext cx="3024188" cy="457200"/>
          </a:xfrm>
          <a:prstGeom prst="rect">
            <a:avLst/>
          </a:prstGeom>
          <a:noFill/>
          <a:ln w="9525">
            <a:noFill/>
            <a:miter lim="800000"/>
            <a:headEnd/>
            <a:tailEnd/>
          </a:ln>
          <a:effectLst/>
        </p:spPr>
        <p:txBody>
          <a:bodyPr>
            <a:spAutoFit/>
          </a:bodyPr>
          <a:lstStyle/>
          <a:p>
            <a:pPr>
              <a:spcBef>
                <a:spcPct val="50000"/>
              </a:spcBef>
            </a:pPr>
            <a:r>
              <a:rPr lang="en-GB" sz="2400" b="1"/>
              <a:t>BLAME</a:t>
            </a:r>
          </a:p>
        </p:txBody>
      </p:sp>
      <p:sp>
        <p:nvSpPr>
          <p:cNvPr id="28684" name="Text Box 12"/>
          <p:cNvSpPr txBox="1">
            <a:spLocks noChangeArrowheads="1"/>
          </p:cNvSpPr>
          <p:nvPr/>
        </p:nvSpPr>
        <p:spPr bwMode="auto">
          <a:xfrm>
            <a:off x="1116013" y="3213100"/>
            <a:ext cx="3024187" cy="457200"/>
          </a:xfrm>
          <a:prstGeom prst="rect">
            <a:avLst/>
          </a:prstGeom>
          <a:noFill/>
          <a:ln w="9525">
            <a:noFill/>
            <a:miter lim="800000"/>
            <a:headEnd/>
            <a:tailEnd/>
          </a:ln>
          <a:effectLst/>
        </p:spPr>
        <p:txBody>
          <a:bodyPr>
            <a:spAutoFit/>
          </a:bodyPr>
          <a:lstStyle/>
          <a:p>
            <a:pPr>
              <a:spcBef>
                <a:spcPct val="50000"/>
              </a:spcBef>
            </a:pPr>
            <a:r>
              <a:rPr lang="en-GB" sz="2400" b="1"/>
              <a:t>HOPE / FORGET</a:t>
            </a:r>
          </a:p>
        </p:txBody>
      </p:sp>
      <p:sp>
        <p:nvSpPr>
          <p:cNvPr id="28685" name="Rectangle 13"/>
          <p:cNvSpPr>
            <a:spLocks noChangeArrowheads="1"/>
          </p:cNvSpPr>
          <p:nvPr/>
        </p:nvSpPr>
        <p:spPr bwMode="auto">
          <a:xfrm>
            <a:off x="5435600" y="5661025"/>
            <a:ext cx="3384550" cy="457200"/>
          </a:xfrm>
          <a:prstGeom prst="rect">
            <a:avLst/>
          </a:prstGeom>
          <a:noFill/>
          <a:ln w="9525">
            <a:noFill/>
            <a:miter lim="800000"/>
            <a:headEnd/>
            <a:tailEnd/>
          </a:ln>
          <a:effectLst/>
        </p:spPr>
        <p:txBody>
          <a:bodyPr anchor="ctr">
            <a:spAutoFit/>
          </a:bodyPr>
          <a:lstStyle/>
          <a:p>
            <a:pPr algn="r"/>
            <a:r>
              <a:rPr lang="en-GB" sz="2400" b="1" i="1"/>
              <a:t>Avoid this model!!</a:t>
            </a:r>
          </a:p>
        </p:txBody>
      </p:sp>
      <p:pic>
        <p:nvPicPr>
          <p:cNvPr id="28686" name="Picture 14" descr="MCj04244840000[1]"/>
          <p:cNvPicPr>
            <a:picLocks noChangeAspect="1" noChangeArrowheads="1"/>
          </p:cNvPicPr>
          <p:nvPr/>
        </p:nvPicPr>
        <p:blipFill>
          <a:blip r:embed="rId3" cstate="print"/>
          <a:srcRect/>
          <a:stretch>
            <a:fillRect/>
          </a:stretch>
        </p:blipFill>
        <p:spPr bwMode="auto">
          <a:xfrm>
            <a:off x="6516688" y="3644900"/>
            <a:ext cx="1079500" cy="987425"/>
          </a:xfrm>
          <a:prstGeom prst="rect">
            <a:avLst/>
          </a:prstGeom>
          <a:noFill/>
        </p:spPr>
      </p:pic>
      <p:pic>
        <p:nvPicPr>
          <p:cNvPr id="28687" name="Picture 15" descr="MCj04244720000[1]"/>
          <p:cNvPicPr>
            <a:picLocks noChangeAspect="1" noChangeArrowheads="1"/>
          </p:cNvPicPr>
          <p:nvPr/>
        </p:nvPicPr>
        <p:blipFill>
          <a:blip r:embed="rId4" cstate="print"/>
          <a:srcRect/>
          <a:stretch>
            <a:fillRect/>
          </a:stretch>
        </p:blipFill>
        <p:spPr bwMode="auto">
          <a:xfrm>
            <a:off x="3924300" y="2205038"/>
            <a:ext cx="796925" cy="863600"/>
          </a:xfrm>
          <a:prstGeom prst="rect">
            <a:avLst/>
          </a:prstGeom>
          <a:noFill/>
        </p:spPr>
      </p:pic>
      <p:pic>
        <p:nvPicPr>
          <p:cNvPr id="28688" name="Picture 16" descr="MCj04244740000[1]"/>
          <p:cNvPicPr>
            <a:picLocks noChangeAspect="1" noChangeArrowheads="1"/>
          </p:cNvPicPr>
          <p:nvPr/>
        </p:nvPicPr>
        <p:blipFill>
          <a:blip r:embed="rId5" cstate="print"/>
          <a:srcRect/>
          <a:stretch>
            <a:fillRect/>
          </a:stretch>
        </p:blipFill>
        <p:spPr bwMode="auto">
          <a:xfrm>
            <a:off x="3995738" y="5373688"/>
            <a:ext cx="885825" cy="935037"/>
          </a:xfrm>
          <a:prstGeom prst="rect">
            <a:avLst/>
          </a:prstGeom>
          <a:noFill/>
        </p:spPr>
      </p:pic>
      <p:pic>
        <p:nvPicPr>
          <p:cNvPr id="28689" name="Picture 17" descr="MCj04244460000[1]"/>
          <p:cNvPicPr>
            <a:picLocks noChangeAspect="1" noChangeArrowheads="1"/>
          </p:cNvPicPr>
          <p:nvPr/>
        </p:nvPicPr>
        <p:blipFill>
          <a:blip r:embed="rId6" cstate="print"/>
          <a:srcRect/>
          <a:stretch>
            <a:fillRect/>
          </a:stretch>
        </p:blipFill>
        <p:spPr bwMode="auto">
          <a:xfrm>
            <a:off x="539750" y="3716338"/>
            <a:ext cx="1728788" cy="8397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0"/>
            <a:ext cx="8229600" cy="1143000"/>
          </a:xfrm>
        </p:spPr>
        <p:txBody>
          <a:bodyPr/>
          <a:lstStyle/>
          <a:p>
            <a:pPr eaLnBrk="1" hangingPunct="1"/>
            <a:r>
              <a:rPr lang="en-GB" b="1" dirty="0" smtClean="0">
                <a:solidFill>
                  <a:srgbClr val="990099"/>
                </a:solidFill>
              </a:rPr>
              <a:t>Feedback from students…</a:t>
            </a:r>
          </a:p>
        </p:txBody>
      </p:sp>
      <p:sp>
        <p:nvSpPr>
          <p:cNvPr id="27651" name="AutoShape 3"/>
          <p:cNvSpPr>
            <a:spLocks noChangeArrowheads="1"/>
          </p:cNvSpPr>
          <p:nvPr/>
        </p:nvSpPr>
        <p:spPr bwMode="auto">
          <a:xfrm>
            <a:off x="611188" y="2781300"/>
            <a:ext cx="3240087" cy="1944688"/>
          </a:xfrm>
          <a:prstGeom prst="wedgeRoundRectCallout">
            <a:avLst>
              <a:gd name="adj1" fmla="val 63083"/>
              <a:gd name="adj2" fmla="val 56611"/>
              <a:gd name="adj3" fmla="val 16667"/>
            </a:avLst>
          </a:prstGeom>
          <a:solidFill>
            <a:schemeClr val="accent1"/>
          </a:solidFill>
          <a:ln w="9525">
            <a:solidFill>
              <a:schemeClr val="tx1"/>
            </a:solidFill>
            <a:miter lim="800000"/>
            <a:headEnd/>
            <a:tailEnd/>
          </a:ln>
        </p:spPr>
        <p:txBody>
          <a:bodyPr/>
          <a:lstStyle/>
          <a:p>
            <a:pPr>
              <a:lnSpc>
                <a:spcPct val="80000"/>
              </a:lnSpc>
              <a:spcBef>
                <a:spcPct val="20000"/>
              </a:spcBef>
            </a:pPr>
            <a:r>
              <a:rPr lang="en-GB"/>
              <a:t>‘The ELSIE module has been very beneficial. It has made me understand my potential, see what skills I already have and what skills I am able to gain.’ (Lisa Grigg: First Year Student)</a:t>
            </a:r>
          </a:p>
          <a:p>
            <a:pPr algn="ctr"/>
            <a:endParaRPr lang="en-GB"/>
          </a:p>
        </p:txBody>
      </p:sp>
      <p:sp>
        <p:nvSpPr>
          <p:cNvPr id="27652" name="AutoShape 4"/>
          <p:cNvSpPr>
            <a:spLocks noChangeArrowheads="1"/>
          </p:cNvSpPr>
          <p:nvPr/>
        </p:nvSpPr>
        <p:spPr bwMode="auto">
          <a:xfrm>
            <a:off x="4859338" y="981075"/>
            <a:ext cx="4033837" cy="2879725"/>
          </a:xfrm>
          <a:prstGeom prst="wedgeRoundRectCallout">
            <a:avLst>
              <a:gd name="adj1" fmla="val -65977"/>
              <a:gd name="adj2" fmla="val 34565"/>
              <a:gd name="adj3" fmla="val 16667"/>
            </a:avLst>
          </a:prstGeom>
          <a:solidFill>
            <a:srgbClr val="DBB7FF"/>
          </a:solidFill>
          <a:ln w="9525">
            <a:solidFill>
              <a:schemeClr val="tx1"/>
            </a:solidFill>
            <a:miter lim="800000"/>
            <a:headEnd/>
            <a:tailEnd/>
          </a:ln>
        </p:spPr>
        <p:txBody>
          <a:bodyPr/>
          <a:lstStyle/>
          <a:p>
            <a:r>
              <a:rPr lang="en-GB"/>
              <a:t>‘People say it is useful to know our strengths and weaknesses; for me it's essential. ELSIE gives us an opportunity to realize which areas we need to improve in order to become more attractive to future employers and to make the most of our time at University.’ (Sebastian Kozbial)</a:t>
            </a:r>
          </a:p>
        </p:txBody>
      </p:sp>
      <p:sp>
        <p:nvSpPr>
          <p:cNvPr id="27653" name="AutoShape 5"/>
          <p:cNvSpPr>
            <a:spLocks noChangeArrowheads="1"/>
          </p:cNvSpPr>
          <p:nvPr/>
        </p:nvSpPr>
        <p:spPr bwMode="auto">
          <a:xfrm>
            <a:off x="5076825" y="4005263"/>
            <a:ext cx="3779838" cy="2447925"/>
          </a:xfrm>
          <a:prstGeom prst="wedgeRoundRectCallout">
            <a:avLst>
              <a:gd name="adj1" fmla="val -72384"/>
              <a:gd name="adj2" fmla="val 29444"/>
              <a:gd name="adj3" fmla="val 16667"/>
            </a:avLst>
          </a:prstGeom>
          <a:solidFill>
            <a:schemeClr val="accent1"/>
          </a:solidFill>
          <a:ln w="9525">
            <a:solidFill>
              <a:schemeClr val="tx1"/>
            </a:solidFill>
            <a:miter lim="800000"/>
            <a:headEnd/>
            <a:tailEnd/>
          </a:ln>
        </p:spPr>
        <p:txBody>
          <a:bodyPr/>
          <a:lstStyle/>
          <a:p>
            <a:pPr>
              <a:lnSpc>
                <a:spcPct val="80000"/>
              </a:lnSpc>
              <a:spcBef>
                <a:spcPct val="20000"/>
              </a:spcBef>
            </a:pPr>
            <a:r>
              <a:rPr lang="en-GB"/>
              <a:t>‘ELSIE ‘…has inspired me to work harder and shown me that it is possible to achieve what you want […] there are a lot of opportunities out there and ELSIE shows us what we have to look forward to.  It has also made me a lot more confident in myself.’ (Anonymous)</a:t>
            </a:r>
          </a:p>
          <a:p>
            <a:pPr algn="ctr"/>
            <a:endParaRPr lang="en-GB"/>
          </a:p>
        </p:txBody>
      </p:sp>
      <p:sp>
        <p:nvSpPr>
          <p:cNvPr id="27654" name="AutoShape 6"/>
          <p:cNvSpPr>
            <a:spLocks noChangeArrowheads="1"/>
          </p:cNvSpPr>
          <p:nvPr/>
        </p:nvSpPr>
        <p:spPr bwMode="auto">
          <a:xfrm>
            <a:off x="250825" y="1341438"/>
            <a:ext cx="4249738" cy="4319587"/>
          </a:xfrm>
          <a:prstGeom prst="wedgeRoundRectCallout">
            <a:avLst>
              <a:gd name="adj1" fmla="val 66139"/>
              <a:gd name="adj2" fmla="val 46875"/>
              <a:gd name="adj3" fmla="val 16667"/>
            </a:avLst>
          </a:prstGeom>
          <a:solidFill>
            <a:srgbClr val="DBB7FF"/>
          </a:solidFill>
          <a:ln w="9525">
            <a:solidFill>
              <a:schemeClr val="tx1"/>
            </a:solidFill>
            <a:miter lim="800000"/>
            <a:headEnd/>
            <a:tailEnd/>
          </a:ln>
        </p:spPr>
        <p:txBody>
          <a:bodyPr/>
          <a:lstStyle/>
          <a:p>
            <a:r>
              <a:rPr lang="en-GB"/>
              <a:t>‘ELSIE has helped me to develop skills that are both relevant for success in my academic studies, and transferable to the career I intend to enter once I have completed my degree. The ELSIE class helps to bring focus to future career prospects in a manner that has encouraged me to consider the importance of using my time at university to develop skills necessary to make me a stronger candidate for future prospective employers.’ (Bernadette Kavanagh)</a:t>
            </a:r>
          </a:p>
        </p:txBody>
      </p:sp>
      <p:sp>
        <p:nvSpPr>
          <p:cNvPr id="27655" name="Text Box 7"/>
          <p:cNvSpPr txBox="1">
            <a:spLocks noChangeArrowheads="1"/>
          </p:cNvSpPr>
          <p:nvPr/>
        </p:nvSpPr>
        <p:spPr bwMode="auto">
          <a:xfrm>
            <a:off x="447675" y="6200775"/>
            <a:ext cx="4394200" cy="396875"/>
          </a:xfrm>
          <a:prstGeom prst="rect">
            <a:avLst/>
          </a:prstGeom>
          <a:noFill/>
          <a:ln w="9525" algn="ctr">
            <a:noFill/>
            <a:miter lim="800000"/>
            <a:headEnd/>
            <a:tailEnd/>
          </a:ln>
        </p:spPr>
        <p:txBody>
          <a:bodyPr wrap="none">
            <a:spAutoFit/>
          </a:bodyPr>
          <a:lstStyle/>
          <a:p>
            <a:r>
              <a:rPr lang="en-GB" sz="2000" b="1"/>
              <a:t>“ … making the implicit </a:t>
            </a:r>
            <a:r>
              <a:rPr lang="en-GB" sz="2000" b="1" i="1"/>
              <a:t>explicit</a:t>
            </a:r>
            <a:r>
              <a:rPr lang="en-GB" sz="2000"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4386263"/>
            <a:ext cx="7632700" cy="698500"/>
          </a:xfrm>
        </p:spPr>
        <p:txBody>
          <a:bodyPr/>
          <a:lstStyle/>
          <a:p>
            <a:r>
              <a:rPr lang="en-GB" sz="4000">
                <a:solidFill>
                  <a:schemeClr val="tx1"/>
                </a:solidFill>
              </a:rPr>
              <a:t>Let’s talk about … </a:t>
            </a:r>
            <a:r>
              <a:rPr lang="en-GB" sz="4000" b="1">
                <a:solidFill>
                  <a:srgbClr val="990099"/>
                </a:solidFill>
              </a:rPr>
              <a:t>ELSIE</a:t>
            </a:r>
          </a:p>
        </p:txBody>
      </p:sp>
      <p:sp>
        <p:nvSpPr>
          <p:cNvPr id="4099" name="Rectangle 3"/>
          <p:cNvSpPr>
            <a:spLocks noGrp="1" noChangeArrowheads="1"/>
          </p:cNvSpPr>
          <p:nvPr>
            <p:ph type="subTitle" idx="1"/>
          </p:nvPr>
        </p:nvSpPr>
        <p:spPr>
          <a:xfrm>
            <a:off x="611188" y="5084763"/>
            <a:ext cx="7993062" cy="1055687"/>
          </a:xfrm>
        </p:spPr>
        <p:txBody>
          <a:bodyPr/>
          <a:lstStyle/>
          <a:p>
            <a:pPr>
              <a:lnSpc>
                <a:spcPct val="90000"/>
              </a:lnSpc>
            </a:pPr>
            <a:r>
              <a:rPr lang="en-GB"/>
              <a:t>The </a:t>
            </a:r>
            <a:r>
              <a:rPr lang="en-GB" b="1">
                <a:solidFill>
                  <a:srgbClr val="990099"/>
                </a:solidFill>
              </a:rPr>
              <a:t>E</a:t>
            </a:r>
            <a:r>
              <a:rPr lang="en-GB"/>
              <a:t>nglish </a:t>
            </a:r>
            <a:r>
              <a:rPr lang="en-GB" b="1">
                <a:solidFill>
                  <a:srgbClr val="990099"/>
                </a:solidFill>
              </a:rPr>
              <a:t>L</a:t>
            </a:r>
            <a:r>
              <a:rPr lang="en-GB"/>
              <a:t>anguage </a:t>
            </a:r>
            <a:r>
              <a:rPr lang="en-GB" b="1">
                <a:solidFill>
                  <a:srgbClr val="990099"/>
                </a:solidFill>
              </a:rPr>
              <a:t>S</a:t>
            </a:r>
            <a:r>
              <a:rPr lang="en-GB"/>
              <a:t>kills </a:t>
            </a:r>
            <a:r>
              <a:rPr lang="en-GB" b="1">
                <a:solidFill>
                  <a:srgbClr val="990099"/>
                </a:solidFill>
              </a:rPr>
              <a:t>I</a:t>
            </a:r>
            <a:r>
              <a:rPr lang="en-GB"/>
              <a:t>nitiative </a:t>
            </a:r>
            <a:br>
              <a:rPr lang="en-GB"/>
            </a:br>
            <a:r>
              <a:rPr lang="en-GB"/>
              <a:t>for </a:t>
            </a:r>
            <a:r>
              <a:rPr lang="en-GB" b="1">
                <a:solidFill>
                  <a:srgbClr val="990099"/>
                </a:solidFill>
              </a:rPr>
              <a:t>E</a:t>
            </a:r>
            <a:r>
              <a:rPr lang="en-GB"/>
              <a:t>mployability</a:t>
            </a:r>
          </a:p>
        </p:txBody>
      </p:sp>
      <p:pic>
        <p:nvPicPr>
          <p:cNvPr id="4100" name="Picture 4"/>
          <p:cNvPicPr>
            <a:picLocks noChangeAspect="1" noChangeArrowheads="1"/>
          </p:cNvPicPr>
          <p:nvPr/>
        </p:nvPicPr>
        <p:blipFill>
          <a:blip r:embed="rId3" cstate="print"/>
          <a:srcRect/>
          <a:stretch>
            <a:fillRect/>
          </a:stretch>
        </p:blipFill>
        <p:spPr bwMode="auto">
          <a:xfrm>
            <a:off x="0" y="0"/>
            <a:ext cx="9144000" cy="4292600"/>
          </a:xfrm>
          <a:prstGeom prst="rect">
            <a:avLst/>
          </a:prstGeom>
          <a:noFill/>
        </p:spPr>
      </p:pic>
      <p:sp>
        <p:nvSpPr>
          <p:cNvPr id="4101" name="Text Box 5"/>
          <p:cNvSpPr txBox="1">
            <a:spLocks noChangeArrowheads="1"/>
          </p:cNvSpPr>
          <p:nvPr/>
        </p:nvSpPr>
        <p:spPr bwMode="auto">
          <a:xfrm>
            <a:off x="2916238" y="6237288"/>
            <a:ext cx="3638550" cy="366712"/>
          </a:xfrm>
          <a:prstGeom prst="rect">
            <a:avLst/>
          </a:prstGeom>
          <a:noFill/>
          <a:ln w="9525">
            <a:noFill/>
            <a:miter lim="800000"/>
            <a:headEnd/>
            <a:tailEnd/>
          </a:ln>
          <a:effectLst/>
        </p:spPr>
        <p:txBody>
          <a:bodyPr wrap="none">
            <a:spAutoFit/>
          </a:bodyPr>
          <a:lstStyle/>
          <a:p>
            <a:r>
              <a:rPr lang="en-GB"/>
              <a:t>See http://www.elsieproject.org.uk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body" idx="1"/>
          </p:nvPr>
        </p:nvPicPr>
        <p:blipFill>
          <a:blip r:embed="rId2" cstate="print"/>
          <a:srcRect t="7382" b="11075"/>
          <a:stretch>
            <a:fillRect/>
          </a:stretch>
        </p:blipFill>
        <p:spPr>
          <a:xfrm>
            <a:off x="-36513" y="476250"/>
            <a:ext cx="9217026" cy="5976938"/>
          </a:xfrm>
          <a:solidFill>
            <a:schemeClr val="bg1"/>
          </a:solidFill>
        </p:spPr>
      </p:pic>
      <p:sp>
        <p:nvSpPr>
          <p:cNvPr id="20484" name="Oval 4"/>
          <p:cNvSpPr>
            <a:spLocks noChangeArrowheads="1"/>
          </p:cNvSpPr>
          <p:nvPr/>
        </p:nvSpPr>
        <p:spPr bwMode="auto">
          <a:xfrm>
            <a:off x="719137" y="332656"/>
            <a:ext cx="8424863" cy="3673475"/>
          </a:xfrm>
          <a:prstGeom prst="ellipse">
            <a:avLst/>
          </a:prstGeom>
          <a:solidFill>
            <a:schemeClr val="bg1"/>
          </a:solidFill>
          <a:ln w="38100" algn="ctr">
            <a:solidFill>
              <a:srgbClr val="990099"/>
            </a:solidFill>
            <a:round/>
            <a:headEnd/>
            <a:tailEnd/>
          </a:ln>
        </p:spPr>
        <p:txBody>
          <a:bodyPr wrap="none" anchor="ctr"/>
          <a:lstStyle/>
          <a:p>
            <a:pPr algn="ctr"/>
            <a:endParaRPr lang="en-GB" dirty="0" smtClean="0"/>
          </a:p>
          <a:p>
            <a:pPr algn="ctr"/>
            <a:r>
              <a:rPr lang="en-GB" dirty="0" smtClean="0"/>
              <a:t>What’s </a:t>
            </a:r>
            <a:r>
              <a:rPr lang="en-GB" dirty="0"/>
              <a:t>in it for </a:t>
            </a:r>
            <a:r>
              <a:rPr lang="en-GB" dirty="0" smtClean="0"/>
              <a:t>the employer?</a:t>
            </a:r>
            <a:endParaRPr lang="en-GB" dirty="0"/>
          </a:p>
          <a:p>
            <a:pPr algn="ctr"/>
            <a:endParaRPr lang="en-GB" dirty="0"/>
          </a:p>
          <a:p>
            <a:pPr algn="ctr"/>
            <a:r>
              <a:rPr lang="en-GB" dirty="0"/>
              <a:t>Directly identify skills </a:t>
            </a:r>
            <a:r>
              <a:rPr lang="en-GB" dirty="0" smtClean="0"/>
              <a:t>they </a:t>
            </a:r>
            <a:r>
              <a:rPr lang="en-GB" dirty="0"/>
              <a:t>believe to be necessary for the workplace</a:t>
            </a:r>
          </a:p>
          <a:p>
            <a:pPr algn="ctr"/>
            <a:r>
              <a:rPr lang="en-GB" dirty="0"/>
              <a:t>Help students plan for their future careers</a:t>
            </a:r>
          </a:p>
          <a:p>
            <a:pPr algn="ctr"/>
            <a:r>
              <a:rPr lang="en-GB" dirty="0"/>
              <a:t>Contribute to the development of graduate employees</a:t>
            </a:r>
          </a:p>
          <a:p>
            <a:pPr algn="ctr"/>
            <a:r>
              <a:rPr lang="en-GB" dirty="0"/>
              <a:t>Participate in the design and planning of </a:t>
            </a:r>
            <a:br>
              <a:rPr lang="en-GB" dirty="0"/>
            </a:br>
            <a:r>
              <a:rPr lang="en-GB" dirty="0"/>
              <a:t>Continuous Professional Development programmes</a:t>
            </a:r>
          </a:p>
          <a:p>
            <a:pPr algn="ctr"/>
            <a:r>
              <a:rPr lang="en-GB" dirty="0"/>
              <a:t>Get a new perspective (</a:t>
            </a:r>
            <a:r>
              <a:rPr lang="en-GB" dirty="0" smtClean="0"/>
              <a:t>re: their </a:t>
            </a:r>
            <a:r>
              <a:rPr lang="en-GB" dirty="0"/>
              <a:t>company) – from a fresh pair of eyes</a:t>
            </a:r>
          </a:p>
          <a:p>
            <a:pPr algn="ctr"/>
            <a:r>
              <a:rPr lang="en-GB" dirty="0"/>
              <a:t>Be at the cutting-edge of Higher Education innovation</a:t>
            </a:r>
          </a:p>
          <a:p>
            <a:pPr algn="ctr"/>
            <a:endParaRPr lang="en-GB" dirty="0"/>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b="1" dirty="0">
                <a:solidFill>
                  <a:srgbClr val="990099"/>
                </a:solidFill>
              </a:rPr>
              <a:t>T</a:t>
            </a:r>
            <a:r>
              <a:rPr lang="en-GB" b="1" dirty="0" smtClean="0">
                <a:solidFill>
                  <a:srgbClr val="990099"/>
                </a:solidFill>
              </a:rPr>
              <a:t>he ELSIE Website</a:t>
            </a:r>
          </a:p>
        </p:txBody>
      </p:sp>
      <p:sp>
        <p:nvSpPr>
          <p:cNvPr id="13315" name="Rectangle 3"/>
          <p:cNvSpPr>
            <a:spLocks noGrp="1" noChangeArrowheads="1"/>
          </p:cNvSpPr>
          <p:nvPr>
            <p:ph type="body" idx="1"/>
          </p:nvPr>
        </p:nvSpPr>
        <p:spPr>
          <a:xfrm>
            <a:off x="457200" y="1412875"/>
            <a:ext cx="8229600" cy="4525963"/>
          </a:xfrm>
        </p:spPr>
        <p:txBody>
          <a:bodyPr/>
          <a:lstStyle/>
          <a:p>
            <a:pPr algn="ctr" eaLnBrk="1" hangingPunct="1">
              <a:buFontTx/>
              <a:buNone/>
            </a:pPr>
            <a:r>
              <a:rPr lang="en-GB" b="1" smtClean="0">
                <a:hlinkClick r:id="rId2"/>
              </a:rPr>
              <a:t>http://www.elsieproject.org.uk/</a:t>
            </a:r>
            <a:endParaRPr lang="en-GB" b="1" smtClean="0"/>
          </a:p>
        </p:txBody>
      </p:sp>
      <p:pic>
        <p:nvPicPr>
          <p:cNvPr id="13316" name="Picture 4"/>
          <p:cNvPicPr>
            <a:picLocks noChangeAspect="1" noChangeArrowheads="1"/>
          </p:cNvPicPr>
          <p:nvPr/>
        </p:nvPicPr>
        <p:blipFill>
          <a:blip r:embed="rId3" cstate="print"/>
          <a:srcRect t="7382" b="6276"/>
          <a:stretch>
            <a:fillRect/>
          </a:stretch>
        </p:blipFill>
        <p:spPr bwMode="auto">
          <a:xfrm>
            <a:off x="1792288" y="2060575"/>
            <a:ext cx="6265862" cy="4327525"/>
          </a:xfrm>
          <a:prstGeom prst="rect">
            <a:avLst/>
          </a:prstGeom>
          <a:noFill/>
          <a:ln w="9525" algn="ctr">
            <a:noFill/>
            <a:miter lim="800000"/>
            <a:headEnd/>
            <a:tailEnd/>
          </a:ln>
        </p:spPr>
      </p:pic>
      <p:pic>
        <p:nvPicPr>
          <p:cNvPr id="19461" name="Picture 5"/>
          <p:cNvPicPr>
            <a:picLocks noChangeAspect="1" noChangeArrowheads="1"/>
          </p:cNvPicPr>
          <p:nvPr/>
        </p:nvPicPr>
        <p:blipFill>
          <a:blip r:embed="rId4" cstate="print"/>
          <a:srcRect l="5905" t="29532" r="5905" b="51680"/>
          <a:stretch>
            <a:fillRect/>
          </a:stretch>
        </p:blipFill>
        <p:spPr bwMode="auto">
          <a:xfrm>
            <a:off x="1857375" y="5295900"/>
            <a:ext cx="8475663" cy="1446213"/>
          </a:xfrm>
          <a:prstGeom prst="rect">
            <a:avLst/>
          </a:prstGeom>
          <a:noFill/>
          <a:ln w="9525" algn="ctr">
            <a:noFill/>
            <a:miter lim="800000"/>
            <a:headEnd/>
            <a:tailEnd/>
          </a:ln>
        </p:spPr>
      </p:pic>
      <p:pic>
        <p:nvPicPr>
          <p:cNvPr id="19462" name="Picture 6"/>
          <p:cNvPicPr>
            <a:picLocks noChangeAspect="1" noChangeArrowheads="1"/>
          </p:cNvPicPr>
          <p:nvPr/>
        </p:nvPicPr>
        <p:blipFill>
          <a:blip r:embed="rId5" cstate="print">
            <a:lum bright="-2000" contrast="8000"/>
          </a:blip>
          <a:srcRect t="25839" r="80894" b="36914"/>
          <a:stretch>
            <a:fillRect/>
          </a:stretch>
        </p:blipFill>
        <p:spPr bwMode="auto">
          <a:xfrm>
            <a:off x="684213" y="2225675"/>
            <a:ext cx="2332037" cy="40830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dirty="0">
                <a:solidFill>
                  <a:srgbClr val="800080"/>
                </a:solidFill>
              </a:rPr>
              <a:t>To sum up…</a:t>
            </a:r>
          </a:p>
        </p:txBody>
      </p:sp>
      <p:sp>
        <p:nvSpPr>
          <p:cNvPr id="26627" name="Rectangle 3"/>
          <p:cNvSpPr>
            <a:spLocks noGrp="1" noChangeArrowheads="1"/>
          </p:cNvSpPr>
          <p:nvPr>
            <p:ph type="body" idx="1"/>
          </p:nvPr>
        </p:nvSpPr>
        <p:spPr/>
        <p:txBody>
          <a:bodyPr/>
          <a:lstStyle/>
          <a:p>
            <a:pPr>
              <a:buFontTx/>
              <a:buNone/>
            </a:pPr>
            <a:r>
              <a:rPr lang="en-GB" dirty="0"/>
              <a:t>		</a:t>
            </a:r>
            <a:endParaRPr lang="en-GB" dirty="0" smtClean="0"/>
          </a:p>
          <a:p>
            <a:pPr>
              <a:buFontTx/>
              <a:buNone/>
            </a:pPr>
            <a:endParaRPr lang="en-GB" dirty="0" smtClean="0"/>
          </a:p>
          <a:p>
            <a:pPr>
              <a:buFontTx/>
              <a:buNone/>
            </a:pPr>
            <a:r>
              <a:rPr lang="en-GB" dirty="0" smtClean="0"/>
              <a:t>	“</a:t>
            </a:r>
            <a:r>
              <a:rPr lang="en-GB" dirty="0"/>
              <a:t>We give the students the tools to engage in lifelong learning and the opportunity to put theory into </a:t>
            </a:r>
            <a:r>
              <a:rPr lang="en-GB" dirty="0" smtClean="0"/>
              <a:t>practice – </a:t>
            </a:r>
            <a:r>
              <a:rPr lang="en-GB" dirty="0"/>
              <a:t>allowing them to become autonomous learners”</a:t>
            </a:r>
          </a:p>
          <a:p>
            <a:pPr>
              <a:buFontTx/>
              <a:buNone/>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5499100"/>
            <a:ext cx="8712968" cy="954088"/>
          </a:xfrm>
        </p:spPr>
        <p:txBody>
          <a:bodyPr/>
          <a:lstStyle/>
          <a:p>
            <a:r>
              <a:rPr lang="en-US" sz="2600" b="1" dirty="0">
                <a:solidFill>
                  <a:srgbClr val="990099"/>
                </a:solidFill>
              </a:rPr>
              <a:t>Our ultimate goal for ELSIE students: that they </a:t>
            </a:r>
            <a:r>
              <a:rPr lang="en-US" sz="2600" b="1" dirty="0" smtClean="0">
                <a:solidFill>
                  <a:srgbClr val="990099"/>
                </a:solidFill>
              </a:rPr>
              <a:t>go on to have </a:t>
            </a:r>
            <a:r>
              <a:rPr lang="en-US" sz="2600" b="1" dirty="0">
                <a:solidFill>
                  <a:srgbClr val="990099"/>
                </a:solidFill>
              </a:rPr>
              <a:t>sustainable, successful and satisfying careers </a:t>
            </a:r>
            <a:br>
              <a:rPr lang="en-US" sz="2600" b="1" dirty="0">
                <a:solidFill>
                  <a:srgbClr val="990099"/>
                </a:solidFill>
              </a:rPr>
            </a:br>
            <a:r>
              <a:rPr lang="en-US" sz="2600" b="1" dirty="0">
                <a:solidFill>
                  <a:srgbClr val="990099"/>
                </a:solidFill>
              </a:rPr>
              <a:t>(built on a firm English-language foundation). </a:t>
            </a:r>
            <a:endParaRPr lang="en-GB" sz="2600" b="1" dirty="0">
              <a:solidFill>
                <a:srgbClr val="990099"/>
              </a:solidFill>
            </a:endParaRPr>
          </a:p>
        </p:txBody>
      </p:sp>
      <p:pic>
        <p:nvPicPr>
          <p:cNvPr id="12291" name="Picture 3" descr="UCLAN-graduates">
            <a:hlinkClick r:id="rId3"/>
          </p:cNvPr>
          <p:cNvPicPr>
            <a:picLocks noChangeAspect="1" noChangeArrowheads="1"/>
          </p:cNvPicPr>
          <p:nvPr/>
        </p:nvPicPr>
        <p:blipFill>
          <a:blip r:embed="rId4" cstate="print"/>
          <a:srcRect/>
          <a:stretch>
            <a:fillRect/>
          </a:stretch>
        </p:blipFill>
        <p:spPr bwMode="auto">
          <a:xfrm>
            <a:off x="2411413" y="404813"/>
            <a:ext cx="4321175" cy="4608512"/>
          </a:xfrm>
          <a:prstGeom prst="rect">
            <a:avLst/>
          </a:prstGeom>
          <a:noFill/>
        </p:spPr>
      </p:pic>
      <p:pic>
        <p:nvPicPr>
          <p:cNvPr id="12292" name="Picture 4" descr="lancslogo"/>
          <p:cNvPicPr>
            <a:picLocks noChangeAspect="1" noChangeArrowheads="1"/>
          </p:cNvPicPr>
          <p:nvPr/>
        </p:nvPicPr>
        <p:blipFill>
          <a:blip r:embed="rId5" cstate="print"/>
          <a:srcRect/>
          <a:stretch>
            <a:fillRect/>
          </a:stretch>
        </p:blipFill>
        <p:spPr bwMode="auto">
          <a:xfrm>
            <a:off x="6804025" y="404813"/>
            <a:ext cx="2136775" cy="2159000"/>
          </a:xfrm>
          <a:prstGeom prst="rect">
            <a:avLst/>
          </a:prstGeom>
          <a:noFill/>
        </p:spPr>
      </p:pic>
      <p:pic>
        <p:nvPicPr>
          <p:cNvPr id="12293" name="Picture 5" descr="lancslogo"/>
          <p:cNvPicPr>
            <a:picLocks noChangeAspect="1" noChangeArrowheads="1"/>
          </p:cNvPicPr>
          <p:nvPr/>
        </p:nvPicPr>
        <p:blipFill>
          <a:blip r:embed="rId5" cstate="print"/>
          <a:srcRect/>
          <a:stretch>
            <a:fillRect/>
          </a:stretch>
        </p:blipFill>
        <p:spPr bwMode="auto">
          <a:xfrm>
            <a:off x="179388" y="404813"/>
            <a:ext cx="2136775" cy="215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3600" b="1">
                <a:solidFill>
                  <a:srgbClr val="990099"/>
                </a:solidFill>
              </a:rPr>
              <a:t>Content:</a:t>
            </a:r>
          </a:p>
        </p:txBody>
      </p:sp>
      <p:sp>
        <p:nvSpPr>
          <p:cNvPr id="5123" name="Rectangle 3"/>
          <p:cNvSpPr>
            <a:spLocks noGrp="1" noChangeArrowheads="1"/>
          </p:cNvSpPr>
          <p:nvPr>
            <p:ph type="body" idx="1"/>
          </p:nvPr>
        </p:nvSpPr>
        <p:spPr>
          <a:xfrm>
            <a:off x="683568" y="1628800"/>
            <a:ext cx="8229600" cy="4104456"/>
          </a:xfrm>
        </p:spPr>
        <p:txBody>
          <a:bodyPr/>
          <a:lstStyle/>
          <a:p>
            <a:r>
              <a:rPr lang="en-GB" sz="2800" dirty="0"/>
              <a:t>Introduction to ELSIE</a:t>
            </a:r>
          </a:p>
          <a:p>
            <a:r>
              <a:rPr lang="en-GB" sz="2800" dirty="0"/>
              <a:t>Answering the </a:t>
            </a:r>
            <a:r>
              <a:rPr lang="en-GB" sz="2800" i="1" dirty="0"/>
              <a:t>why</a:t>
            </a:r>
          </a:p>
          <a:p>
            <a:r>
              <a:rPr lang="en-GB" sz="2800" dirty="0"/>
              <a:t>Answering the </a:t>
            </a:r>
            <a:r>
              <a:rPr lang="en-GB" sz="2800" i="1" dirty="0"/>
              <a:t>how</a:t>
            </a:r>
            <a:r>
              <a:rPr lang="en-GB" sz="2800" dirty="0"/>
              <a:t> (of employability)</a:t>
            </a:r>
          </a:p>
          <a:p>
            <a:r>
              <a:rPr lang="en-GB" sz="2800" dirty="0" smtClean="0"/>
              <a:t>The ELSIE scheme </a:t>
            </a:r>
          </a:p>
          <a:p>
            <a:r>
              <a:rPr lang="en-GB" sz="2800" dirty="0" smtClean="0"/>
              <a:t>Assessing </a:t>
            </a:r>
            <a:r>
              <a:rPr lang="en-GB" sz="2800" dirty="0"/>
              <a:t>employability</a:t>
            </a:r>
          </a:p>
          <a:p>
            <a:r>
              <a:rPr lang="en-GB" sz="2800" dirty="0" smtClean="0"/>
              <a:t>The Benefits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620713"/>
            <a:ext cx="8229600" cy="1143000"/>
          </a:xfrm>
        </p:spPr>
        <p:txBody>
          <a:bodyPr/>
          <a:lstStyle/>
          <a:p>
            <a:r>
              <a:rPr lang="en-GB" sz="3200" b="1">
                <a:solidFill>
                  <a:srgbClr val="990099"/>
                </a:solidFill>
              </a:rPr>
              <a:t>ELSIE is …</a:t>
            </a:r>
          </a:p>
        </p:txBody>
      </p:sp>
      <p:sp>
        <p:nvSpPr>
          <p:cNvPr id="6147" name="Rectangle 3"/>
          <p:cNvSpPr>
            <a:spLocks noGrp="1" noChangeArrowheads="1"/>
          </p:cNvSpPr>
          <p:nvPr>
            <p:ph type="body" idx="1"/>
          </p:nvPr>
        </p:nvSpPr>
        <p:spPr>
          <a:xfrm>
            <a:off x="107950" y="1700213"/>
            <a:ext cx="8496300" cy="4714875"/>
          </a:xfrm>
        </p:spPr>
        <p:txBody>
          <a:bodyPr/>
          <a:lstStyle/>
          <a:p>
            <a:pPr marL="609600" indent="-609600">
              <a:buFontTx/>
              <a:buNone/>
            </a:pPr>
            <a:r>
              <a:rPr lang="en-GB" sz="2400"/>
              <a:t>   </a:t>
            </a:r>
            <a:r>
              <a:rPr lang="en-GB" sz="2400" b="1">
                <a:solidFill>
                  <a:srgbClr val="990099"/>
                </a:solidFill>
              </a:rPr>
              <a:t>… an innovative subject-specific employability scheme, developed at UCLan, which helps students to: </a:t>
            </a:r>
          </a:p>
          <a:p>
            <a:pPr marL="609600" indent="-609600">
              <a:buFontTx/>
              <a:buNone/>
            </a:pPr>
            <a:endParaRPr lang="en-GB" sz="2400" b="1">
              <a:solidFill>
                <a:srgbClr val="990099"/>
              </a:solidFill>
            </a:endParaRPr>
          </a:p>
          <a:p>
            <a:pPr marL="990600" lvl="1" indent="-533400">
              <a:buFontTx/>
              <a:buAutoNum type="arabicPeriod"/>
            </a:pPr>
            <a:r>
              <a:rPr lang="en-GB" sz="2400"/>
              <a:t>Get the most out of their degree</a:t>
            </a:r>
          </a:p>
          <a:p>
            <a:pPr marL="990600" lvl="1" indent="-533400">
              <a:buFontTx/>
              <a:buAutoNum type="arabicPeriod"/>
            </a:pPr>
            <a:endParaRPr lang="en-GB" sz="800"/>
          </a:p>
          <a:p>
            <a:pPr marL="990600" lvl="1" indent="-533400">
              <a:buFontTx/>
              <a:buAutoNum type="arabicPeriod"/>
            </a:pPr>
            <a:r>
              <a:rPr lang="en-GB" sz="2400"/>
              <a:t>Reflect on their subject-specific and generic skills</a:t>
            </a:r>
          </a:p>
          <a:p>
            <a:pPr marL="990600" lvl="1" indent="-533400">
              <a:buFontTx/>
              <a:buAutoNum type="arabicPeriod"/>
            </a:pPr>
            <a:endParaRPr lang="en-GB" sz="800"/>
          </a:p>
          <a:p>
            <a:pPr marL="990600" lvl="1" indent="-533400">
              <a:buFontTx/>
              <a:buAutoNum type="arabicPeriod"/>
            </a:pPr>
            <a:r>
              <a:rPr lang="en-GB" sz="2400"/>
              <a:t>Learn how to transfer these skills to a ‘work’ context</a:t>
            </a:r>
          </a:p>
          <a:p>
            <a:pPr marL="990600" lvl="1" indent="-533400">
              <a:buFontTx/>
              <a:buAutoNum type="arabicPeriod"/>
            </a:pPr>
            <a:endParaRPr lang="en-GB" sz="800"/>
          </a:p>
          <a:p>
            <a:pPr marL="990600" lvl="1" indent="-533400">
              <a:buFontTx/>
              <a:buAutoNum type="arabicPeriod"/>
            </a:pPr>
            <a:r>
              <a:rPr lang="en-GB" sz="2400"/>
              <a:t>Research future career options throughout their degree and beyond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0"/>
            <a:ext cx="8229600" cy="1143000"/>
          </a:xfrm>
        </p:spPr>
        <p:txBody>
          <a:bodyPr/>
          <a:lstStyle/>
          <a:p>
            <a:r>
              <a:rPr lang="en-GB" sz="3600" b="1">
                <a:solidFill>
                  <a:srgbClr val="990099"/>
                </a:solidFill>
              </a:rPr>
              <a:t>A description of …</a:t>
            </a:r>
          </a:p>
        </p:txBody>
      </p:sp>
      <p:sp>
        <p:nvSpPr>
          <p:cNvPr id="18435" name="Rectangle 3"/>
          <p:cNvSpPr>
            <a:spLocks noGrp="1" noChangeArrowheads="1"/>
          </p:cNvSpPr>
          <p:nvPr>
            <p:ph type="body" sz="half" idx="1"/>
          </p:nvPr>
        </p:nvSpPr>
        <p:spPr>
          <a:xfrm>
            <a:off x="395288" y="1484313"/>
            <a:ext cx="944562" cy="3814762"/>
          </a:xfrm>
        </p:spPr>
        <p:txBody>
          <a:bodyPr/>
          <a:lstStyle/>
          <a:p>
            <a:pPr>
              <a:lnSpc>
                <a:spcPct val="90000"/>
              </a:lnSpc>
              <a:buFontTx/>
              <a:buNone/>
            </a:pPr>
            <a:r>
              <a:rPr lang="en-GB" sz="2000" b="1">
                <a:solidFill>
                  <a:srgbClr val="990099"/>
                </a:solidFill>
              </a:rPr>
              <a:t>E</a:t>
            </a:r>
          </a:p>
          <a:p>
            <a:pPr>
              <a:lnSpc>
                <a:spcPct val="90000"/>
              </a:lnSpc>
              <a:buFontTx/>
              <a:buNone/>
            </a:pPr>
            <a:endParaRPr lang="en-GB" sz="900" b="1">
              <a:solidFill>
                <a:srgbClr val="990099"/>
              </a:solidFill>
            </a:endParaRPr>
          </a:p>
          <a:p>
            <a:pPr>
              <a:lnSpc>
                <a:spcPct val="90000"/>
              </a:lnSpc>
              <a:buFontTx/>
              <a:buNone/>
            </a:pPr>
            <a:endParaRPr lang="en-GB" sz="1800" b="1">
              <a:solidFill>
                <a:srgbClr val="990099"/>
              </a:solidFill>
            </a:endParaRPr>
          </a:p>
          <a:p>
            <a:pPr>
              <a:lnSpc>
                <a:spcPct val="90000"/>
              </a:lnSpc>
              <a:buFontTx/>
              <a:buNone/>
            </a:pPr>
            <a:r>
              <a:rPr lang="en-GB" sz="2000" b="1">
                <a:solidFill>
                  <a:srgbClr val="990099"/>
                </a:solidFill>
              </a:rPr>
              <a:t>L</a:t>
            </a:r>
          </a:p>
          <a:p>
            <a:pPr>
              <a:lnSpc>
                <a:spcPct val="90000"/>
              </a:lnSpc>
              <a:buFontTx/>
              <a:buNone/>
            </a:pPr>
            <a:endParaRPr lang="en-GB" sz="2000" b="1">
              <a:solidFill>
                <a:srgbClr val="990099"/>
              </a:solidFill>
            </a:endParaRPr>
          </a:p>
          <a:p>
            <a:pPr>
              <a:lnSpc>
                <a:spcPct val="90000"/>
              </a:lnSpc>
              <a:buFontTx/>
              <a:buNone/>
            </a:pPr>
            <a:r>
              <a:rPr lang="en-GB" sz="2000" b="1">
                <a:solidFill>
                  <a:srgbClr val="990099"/>
                </a:solidFill>
              </a:rPr>
              <a:t>S</a:t>
            </a:r>
          </a:p>
          <a:p>
            <a:pPr>
              <a:lnSpc>
                <a:spcPct val="90000"/>
              </a:lnSpc>
              <a:buFontTx/>
              <a:buNone/>
            </a:pPr>
            <a:endParaRPr lang="en-GB" sz="2000" b="1">
              <a:solidFill>
                <a:srgbClr val="990099"/>
              </a:solidFill>
            </a:endParaRPr>
          </a:p>
          <a:p>
            <a:pPr>
              <a:lnSpc>
                <a:spcPct val="90000"/>
              </a:lnSpc>
              <a:buFontTx/>
              <a:buNone/>
            </a:pPr>
            <a:r>
              <a:rPr lang="en-GB" sz="2000" b="1">
                <a:solidFill>
                  <a:srgbClr val="990099"/>
                </a:solidFill>
              </a:rPr>
              <a:t> I</a:t>
            </a:r>
          </a:p>
          <a:p>
            <a:pPr>
              <a:lnSpc>
                <a:spcPct val="90000"/>
              </a:lnSpc>
              <a:buFontTx/>
              <a:buNone/>
            </a:pPr>
            <a:endParaRPr lang="en-GB" sz="2000" b="1">
              <a:solidFill>
                <a:srgbClr val="990099"/>
              </a:solidFill>
            </a:endParaRPr>
          </a:p>
          <a:p>
            <a:pPr>
              <a:lnSpc>
                <a:spcPct val="90000"/>
              </a:lnSpc>
              <a:buFontTx/>
              <a:buNone/>
            </a:pPr>
            <a:r>
              <a:rPr lang="en-GB" sz="2000" b="1">
                <a:solidFill>
                  <a:srgbClr val="990099"/>
                </a:solidFill>
              </a:rPr>
              <a:t>E</a:t>
            </a:r>
          </a:p>
        </p:txBody>
      </p:sp>
      <p:sp>
        <p:nvSpPr>
          <p:cNvPr id="18436" name="Rectangle 4"/>
          <p:cNvSpPr>
            <a:spLocks noGrp="1" noChangeArrowheads="1"/>
          </p:cNvSpPr>
          <p:nvPr>
            <p:ph type="body" sz="half" idx="2"/>
          </p:nvPr>
        </p:nvSpPr>
        <p:spPr>
          <a:xfrm>
            <a:off x="1116013" y="1341438"/>
            <a:ext cx="7634287" cy="4495800"/>
          </a:xfrm>
        </p:spPr>
        <p:txBody>
          <a:bodyPr/>
          <a:lstStyle/>
          <a:p>
            <a:pPr>
              <a:lnSpc>
                <a:spcPct val="80000"/>
              </a:lnSpc>
            </a:pPr>
            <a:r>
              <a:rPr lang="en-GB" sz="2000"/>
              <a:t>Designed to help students improve their </a:t>
            </a:r>
            <a:r>
              <a:rPr lang="en-GB" sz="2000" b="1" u="sng">
                <a:solidFill>
                  <a:srgbClr val="990099"/>
                </a:solidFill>
              </a:rPr>
              <a:t>ENGLISH</a:t>
            </a:r>
            <a:r>
              <a:rPr lang="en-GB" sz="2000">
                <a:solidFill>
                  <a:schemeClr val="bg2"/>
                </a:solidFill>
              </a:rPr>
              <a:t> </a:t>
            </a:r>
            <a:r>
              <a:rPr lang="en-GB" sz="2000"/>
              <a:t>(in respect to knowledge and also usage)</a:t>
            </a:r>
          </a:p>
          <a:p>
            <a:pPr>
              <a:lnSpc>
                <a:spcPct val="80000"/>
              </a:lnSpc>
            </a:pPr>
            <a:endParaRPr lang="en-GB" sz="900"/>
          </a:p>
          <a:p>
            <a:pPr>
              <a:lnSpc>
                <a:spcPct val="80000"/>
              </a:lnSpc>
            </a:pPr>
            <a:r>
              <a:rPr lang="en-GB" sz="2000"/>
              <a:t>Specific emphasis on </a:t>
            </a:r>
            <a:r>
              <a:rPr lang="en-GB" sz="2000" b="1" u="sng">
                <a:solidFill>
                  <a:srgbClr val="990099"/>
                </a:solidFill>
              </a:rPr>
              <a:t>LANGUAGE COMMUNICATION</a:t>
            </a:r>
            <a:r>
              <a:rPr lang="en-GB" sz="2000" i="1"/>
              <a:t> </a:t>
            </a:r>
            <a:r>
              <a:rPr lang="en-GB" sz="2000"/>
              <a:t>within a variety of settings (in particular, academic language and the language of the workplace)</a:t>
            </a:r>
            <a:endParaRPr lang="en-GB" sz="2000" i="1"/>
          </a:p>
          <a:p>
            <a:pPr>
              <a:lnSpc>
                <a:spcPct val="80000"/>
              </a:lnSpc>
            </a:pPr>
            <a:endParaRPr lang="en-GB" sz="900"/>
          </a:p>
          <a:p>
            <a:pPr>
              <a:lnSpc>
                <a:spcPct val="80000"/>
              </a:lnSpc>
            </a:pPr>
            <a:r>
              <a:rPr lang="en-GB" sz="2000"/>
              <a:t>A focus on transferable </a:t>
            </a:r>
            <a:r>
              <a:rPr lang="en-GB" sz="2000" b="1" u="sng">
                <a:solidFill>
                  <a:srgbClr val="990099"/>
                </a:solidFill>
              </a:rPr>
              <a:t>SKILLS</a:t>
            </a:r>
            <a:endParaRPr lang="en-GB" sz="2000" i="1">
              <a:solidFill>
                <a:srgbClr val="990099"/>
              </a:solidFill>
            </a:endParaRPr>
          </a:p>
          <a:p>
            <a:pPr>
              <a:lnSpc>
                <a:spcPct val="80000"/>
              </a:lnSpc>
            </a:pPr>
            <a:endParaRPr lang="en-GB" sz="2000">
              <a:solidFill>
                <a:srgbClr val="990099"/>
              </a:solidFill>
            </a:endParaRPr>
          </a:p>
          <a:p>
            <a:pPr>
              <a:lnSpc>
                <a:spcPct val="80000"/>
              </a:lnSpc>
            </a:pPr>
            <a:r>
              <a:rPr lang="en-GB" sz="2000"/>
              <a:t>Our goal? </a:t>
            </a:r>
            <a:br>
              <a:rPr lang="en-GB" sz="2000"/>
            </a:br>
            <a:r>
              <a:rPr lang="en-GB" sz="2000"/>
              <a:t>To see students </a:t>
            </a:r>
            <a:r>
              <a:rPr lang="en-GB" sz="2000" b="1">
                <a:solidFill>
                  <a:srgbClr val="990099"/>
                </a:solidFill>
              </a:rPr>
              <a:t>“IMPROVE … IMPRESS … IMPACT”</a:t>
            </a:r>
          </a:p>
          <a:p>
            <a:pPr>
              <a:lnSpc>
                <a:spcPct val="80000"/>
              </a:lnSpc>
            </a:pPr>
            <a:endParaRPr lang="en-GB" sz="2000" b="1">
              <a:solidFill>
                <a:srgbClr val="990099"/>
              </a:solidFill>
            </a:endParaRPr>
          </a:p>
          <a:p>
            <a:pPr>
              <a:lnSpc>
                <a:spcPct val="80000"/>
              </a:lnSpc>
            </a:pPr>
            <a:r>
              <a:rPr lang="en-GB" sz="2000"/>
              <a:t>For the ELSIE team, </a:t>
            </a:r>
            <a:r>
              <a:rPr lang="en-GB" sz="2000" b="1">
                <a:solidFill>
                  <a:srgbClr val="990099"/>
                </a:solidFill>
              </a:rPr>
              <a:t>EMPLOYABILITY</a:t>
            </a:r>
            <a:r>
              <a:rPr lang="en-GB" sz="2000">
                <a:solidFill>
                  <a:srgbClr val="990099"/>
                </a:solidFill>
              </a:rPr>
              <a:t> =</a:t>
            </a:r>
            <a:r>
              <a:rPr lang="en-GB" sz="2000">
                <a:solidFill>
                  <a:schemeClr val="bg2"/>
                </a:solidFill>
              </a:rPr>
              <a:t> </a:t>
            </a:r>
            <a:br>
              <a:rPr lang="en-GB" sz="2000">
                <a:solidFill>
                  <a:schemeClr val="bg2"/>
                </a:solidFill>
              </a:rPr>
            </a:br>
            <a:r>
              <a:rPr lang="en-GB" sz="2000"/>
              <a:t>personal development and career planning</a:t>
            </a:r>
            <a:r>
              <a:rPr lang="en-GB" sz="2000">
                <a:solidFill>
                  <a:srgbClr val="33CC33"/>
                </a:solidFill>
              </a:rPr>
              <a:t> </a:t>
            </a:r>
            <a:r>
              <a:rPr lang="en-GB" sz="2000"/>
              <a:t>via a combination of</a:t>
            </a:r>
            <a:r>
              <a:rPr lang="en-GB" sz="2000">
                <a:solidFill>
                  <a:srgbClr val="33CC33"/>
                </a:solidFill>
              </a:rPr>
              <a:t> </a:t>
            </a:r>
            <a:r>
              <a:rPr lang="en-GB" sz="2000" b="1">
                <a:solidFill>
                  <a:srgbClr val="990099"/>
                </a:solidFill>
              </a:rPr>
              <a:t>subject-specific knowledge</a:t>
            </a:r>
            <a:r>
              <a:rPr lang="en-GB" sz="2000">
                <a:solidFill>
                  <a:srgbClr val="990099"/>
                </a:solidFill>
              </a:rPr>
              <a:t>, </a:t>
            </a:r>
            <a:r>
              <a:rPr lang="en-GB" sz="2000" b="1">
                <a:solidFill>
                  <a:srgbClr val="990099"/>
                </a:solidFill>
              </a:rPr>
              <a:t>mentoring</a:t>
            </a:r>
            <a:r>
              <a:rPr lang="en-GB" sz="2000">
                <a:solidFill>
                  <a:srgbClr val="990099"/>
                </a:solidFill>
              </a:rPr>
              <a:t> </a:t>
            </a:r>
            <a:r>
              <a:rPr lang="en-GB" sz="2000" b="1">
                <a:solidFill>
                  <a:srgbClr val="990099"/>
                </a:solidFill>
              </a:rPr>
              <a:t>schemes</a:t>
            </a:r>
            <a:r>
              <a:rPr lang="en-GB" sz="2000">
                <a:solidFill>
                  <a:srgbClr val="33CC33"/>
                </a:solidFill>
              </a:rPr>
              <a:t> </a:t>
            </a:r>
            <a:r>
              <a:rPr lang="en-GB" sz="2000"/>
              <a:t>and</a:t>
            </a:r>
            <a:r>
              <a:rPr lang="en-GB" sz="2000">
                <a:solidFill>
                  <a:srgbClr val="33CC33"/>
                </a:solidFill>
              </a:rPr>
              <a:t> </a:t>
            </a:r>
            <a:r>
              <a:rPr lang="en-GB" sz="2000" b="1">
                <a:solidFill>
                  <a:srgbClr val="990099"/>
                </a:solidFill>
              </a:rPr>
              <a:t>employability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b="1">
                <a:solidFill>
                  <a:srgbClr val="990099"/>
                </a:solidFill>
              </a:rPr>
              <a:t>The Impetus for ELSIE…</a:t>
            </a:r>
          </a:p>
        </p:txBody>
      </p:sp>
      <p:sp>
        <p:nvSpPr>
          <p:cNvPr id="7171" name="Rectangle 3"/>
          <p:cNvSpPr>
            <a:spLocks noGrp="1" noChangeArrowheads="1"/>
          </p:cNvSpPr>
          <p:nvPr>
            <p:ph type="body" idx="1"/>
          </p:nvPr>
        </p:nvSpPr>
        <p:spPr>
          <a:xfrm>
            <a:off x="539750" y="1557338"/>
            <a:ext cx="8229600" cy="4679950"/>
          </a:xfrm>
        </p:spPr>
        <p:txBody>
          <a:bodyPr/>
          <a:lstStyle/>
          <a:p>
            <a:pPr marL="533400" indent="-533400">
              <a:lnSpc>
                <a:spcPct val="90000"/>
              </a:lnSpc>
              <a:buFontTx/>
              <a:buAutoNum type="arabicPeriod"/>
            </a:pPr>
            <a:r>
              <a:rPr lang="en-GB" sz="2400"/>
              <a:t>A globally changing society</a:t>
            </a:r>
          </a:p>
          <a:p>
            <a:pPr marL="533400" indent="-533400">
              <a:lnSpc>
                <a:spcPct val="90000"/>
              </a:lnSpc>
              <a:buFontTx/>
              <a:buAutoNum type="arabicPeriod"/>
            </a:pPr>
            <a:r>
              <a:rPr lang="en-GB" sz="2400"/>
              <a:t>Research carried out at UCLan which suggested that Humanities students felt ill-prepared for the workplace</a:t>
            </a:r>
          </a:p>
          <a:p>
            <a:pPr marL="533400" indent="-533400">
              <a:lnSpc>
                <a:spcPct val="90000"/>
              </a:lnSpc>
              <a:buFontTx/>
              <a:buAutoNum type="arabicPeriod"/>
            </a:pPr>
            <a:r>
              <a:rPr lang="en-GB" sz="2400"/>
              <a:t>English as a subject discipline being seen as non-vocational</a:t>
            </a:r>
          </a:p>
          <a:p>
            <a:pPr marL="533400" indent="-533400">
              <a:lnSpc>
                <a:spcPct val="90000"/>
              </a:lnSpc>
              <a:buFontTx/>
              <a:buAutoNum type="arabicPeriod"/>
            </a:pPr>
            <a:r>
              <a:rPr lang="en-GB" sz="2400"/>
              <a:t>Widening participation</a:t>
            </a:r>
          </a:p>
          <a:p>
            <a:pPr marL="533400" indent="-533400">
              <a:lnSpc>
                <a:spcPct val="90000"/>
              </a:lnSpc>
              <a:buFontTx/>
              <a:buAutoNum type="arabicPeriod"/>
            </a:pPr>
            <a:r>
              <a:rPr lang="en-GB" sz="2400"/>
              <a:t>Dearing report (1997) which emphasised the development of students’ key skills in HE</a:t>
            </a:r>
          </a:p>
          <a:p>
            <a:pPr marL="533400" indent="-533400">
              <a:lnSpc>
                <a:spcPct val="90000"/>
              </a:lnSpc>
              <a:buFontTx/>
              <a:buAutoNum type="arabicPeriod"/>
            </a:pPr>
            <a:r>
              <a:rPr lang="en-GB" sz="2400"/>
              <a:t>Employers seeking graduates with excellent communication skills</a:t>
            </a:r>
          </a:p>
          <a:p>
            <a:pPr marL="533400" indent="-533400">
              <a:lnSpc>
                <a:spcPct val="90000"/>
              </a:lnSpc>
              <a:buFontTx/>
              <a:buAutoNum type="arabicPeriod"/>
            </a:pPr>
            <a:r>
              <a:rPr lang="en-GB" sz="2400"/>
              <a:t>UCLan’s medium-term strategy </a:t>
            </a:r>
          </a:p>
          <a:p>
            <a:pPr marL="533400" indent="-533400">
              <a:lnSpc>
                <a:spcPct val="90000"/>
              </a:lnSpc>
              <a:buFontTx/>
              <a:buNone/>
            </a:pPr>
            <a:endParaRPr lang="en-GB"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b="1" dirty="0">
                <a:solidFill>
                  <a:srgbClr val="800080"/>
                </a:solidFill>
              </a:rPr>
              <a:t>What is ‘employability’?</a:t>
            </a:r>
          </a:p>
        </p:txBody>
      </p:sp>
      <p:sp>
        <p:nvSpPr>
          <p:cNvPr id="14339" name="Rectangle 3"/>
          <p:cNvSpPr>
            <a:spLocks noGrp="1" noChangeArrowheads="1"/>
          </p:cNvSpPr>
          <p:nvPr>
            <p:ph type="body" idx="1"/>
          </p:nvPr>
        </p:nvSpPr>
        <p:spPr/>
        <p:txBody>
          <a:bodyPr/>
          <a:lstStyle/>
          <a:p>
            <a:pPr>
              <a:lnSpc>
                <a:spcPct val="80000"/>
              </a:lnSpc>
              <a:buFontTx/>
              <a:buNone/>
            </a:pPr>
            <a:r>
              <a:rPr lang="en-GB" sz="2400" dirty="0"/>
              <a:t>	Employability can be thought of as ‘…a set of achievements, understandings and personal attributes that make individuals more likely to gain employment and be successful in their chosen occupations’ </a:t>
            </a:r>
          </a:p>
          <a:p>
            <a:pPr algn="r">
              <a:lnSpc>
                <a:spcPct val="80000"/>
              </a:lnSpc>
              <a:buFontTx/>
              <a:buNone/>
            </a:pPr>
            <a:r>
              <a:rPr lang="en-GB" sz="2400" dirty="0"/>
              <a:t>	(ESECT 2005 based on a definition from Peter Sewell, </a:t>
            </a:r>
            <a:r>
              <a:rPr lang="en-GB" sz="2400" dirty="0" err="1"/>
              <a:t>UCLan</a:t>
            </a:r>
            <a:r>
              <a:rPr lang="en-GB" sz="2400" dirty="0"/>
              <a:t>). </a:t>
            </a:r>
          </a:p>
          <a:p>
            <a:pPr algn="r">
              <a:lnSpc>
                <a:spcPct val="80000"/>
              </a:lnSpc>
              <a:buFontTx/>
              <a:buNone/>
            </a:pPr>
            <a:endParaRPr lang="en-GB" sz="2400" dirty="0"/>
          </a:p>
          <a:p>
            <a:pPr>
              <a:lnSpc>
                <a:spcPct val="80000"/>
              </a:lnSpc>
              <a:buFontTx/>
              <a:buNone/>
            </a:pPr>
            <a:r>
              <a:rPr lang="en-GB" sz="2400" dirty="0"/>
              <a:t>	For the ELSIE team, ‘employability’ is distinct from employment: it is a lifelong process where the individual’s knowledge, skills, capabilities, needs and/or desires are continuously being re-evaluated through a process of reflection.’</a:t>
            </a:r>
          </a:p>
          <a:p>
            <a:pPr>
              <a:lnSpc>
                <a:spcPct val="80000"/>
              </a:lnSpc>
              <a:buFontTx/>
              <a:buNone/>
            </a:pPr>
            <a:r>
              <a:rPr lang="en-GB" sz="2400" dirty="0"/>
              <a:t>				         (Archer, Day and Kilpatrick 2008)</a:t>
            </a:r>
          </a:p>
          <a:p>
            <a:pPr>
              <a:lnSpc>
                <a:spcPct val="80000"/>
              </a:lnSpc>
              <a:buFontTx/>
              <a:buNone/>
            </a:pPr>
            <a:endParaRPr lang="en-GB" sz="2400" dirty="0"/>
          </a:p>
          <a:p>
            <a:pPr>
              <a:lnSpc>
                <a:spcPct val="80000"/>
              </a:lnSpc>
              <a:buFontTx/>
              <a:buNone/>
            </a:pPr>
            <a:r>
              <a:rPr lang="en-GB" sz="2400" dirty="0"/>
              <a:t>			</a:t>
            </a:r>
            <a:r>
              <a:rPr lang="en-GB" sz="2400" dirty="0">
                <a:solidFill>
                  <a:srgbClr val="800080"/>
                </a:solidFill>
              </a:rPr>
              <a:t>	</a:t>
            </a:r>
            <a:r>
              <a:rPr lang="en-GB" sz="2400" b="1" i="1" dirty="0">
                <a:solidFill>
                  <a:srgbClr val="800080"/>
                </a:solidFill>
              </a:rPr>
              <a:t>= lifelong learning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Rectangle 12"/>
          <p:cNvSpPr>
            <a:spLocks noGrp="1" noChangeArrowheads="1"/>
          </p:cNvSpPr>
          <p:nvPr>
            <p:ph type="title"/>
          </p:nvPr>
        </p:nvSpPr>
        <p:spPr>
          <a:xfrm>
            <a:off x="468313" y="5373688"/>
            <a:ext cx="8229600" cy="1143000"/>
          </a:xfrm>
        </p:spPr>
        <p:txBody>
          <a:bodyPr/>
          <a:lstStyle/>
          <a:p>
            <a:r>
              <a:rPr lang="en-GB" sz="2000" i="1"/>
              <a:t>The S.E.E model shows the continual aspect of</a:t>
            </a:r>
            <a:br>
              <a:rPr lang="en-GB" sz="2000" i="1"/>
            </a:br>
            <a:r>
              <a:rPr lang="en-GB" sz="2000" i="1"/>
              <a:t>   self awareness and employability </a:t>
            </a:r>
            <a:r>
              <a:rPr lang="en-GB" sz="2000"/>
              <a:t>(Kilpatrick 2008</a:t>
            </a:r>
            <a:r>
              <a:rPr lang="en-GB" sz="2000" i="1"/>
              <a:t>)</a:t>
            </a:r>
            <a:r>
              <a:rPr lang="en-GB"/>
              <a:t> </a:t>
            </a:r>
          </a:p>
        </p:txBody>
      </p:sp>
      <p:graphicFrame>
        <p:nvGraphicFramePr>
          <p:cNvPr id="15364" name="Diagram 4"/>
          <p:cNvGraphicFramePr>
            <a:graphicFrameLocks/>
          </p:cNvGraphicFramePr>
          <p:nvPr>
            <p:ph idx="1"/>
          </p:nvPr>
        </p:nvGraphicFramePr>
        <p:xfrm>
          <a:off x="250825" y="476250"/>
          <a:ext cx="8686800" cy="4776788"/>
        </p:xfrm>
        <a:graphic>
          <a:graphicData uri="http://schemas.openxmlformats.org/drawingml/2006/compatibility">
            <com:legacyDrawing xmlns:com="http://schemas.openxmlformats.org/drawingml/2006/compatibility" spid="_x0000_s1536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z="3600" b="1">
                <a:solidFill>
                  <a:srgbClr val="990099"/>
                </a:solidFill>
              </a:rPr>
              <a:t>How do we “teach” employability?</a:t>
            </a:r>
          </a:p>
        </p:txBody>
      </p:sp>
      <p:grpSp>
        <p:nvGrpSpPr>
          <p:cNvPr id="10243" name="Group 3"/>
          <p:cNvGrpSpPr>
            <a:grpSpLocks/>
          </p:cNvGrpSpPr>
          <p:nvPr/>
        </p:nvGrpSpPr>
        <p:grpSpPr bwMode="auto">
          <a:xfrm>
            <a:off x="1835150" y="1196975"/>
            <a:ext cx="5616575" cy="4897438"/>
            <a:chOff x="1156" y="845"/>
            <a:chExt cx="3352" cy="3085"/>
          </a:xfrm>
        </p:grpSpPr>
        <p:sp>
          <p:nvSpPr>
            <p:cNvPr id="10244" name="Oval 4"/>
            <p:cNvSpPr>
              <a:spLocks noChangeArrowheads="1"/>
            </p:cNvSpPr>
            <p:nvPr/>
          </p:nvSpPr>
          <p:spPr bwMode="auto">
            <a:xfrm>
              <a:off x="3288" y="845"/>
              <a:ext cx="1220" cy="921"/>
            </a:xfrm>
            <a:prstGeom prst="ellipse">
              <a:avLst/>
            </a:prstGeom>
            <a:solidFill>
              <a:srgbClr val="FFFFFF"/>
            </a:solidFill>
            <a:ln w="9525">
              <a:solidFill>
                <a:srgbClr val="000000"/>
              </a:solidFill>
              <a:round/>
              <a:headEnd/>
              <a:tailEnd/>
            </a:ln>
          </p:spPr>
          <p:txBody>
            <a:bodyPr/>
            <a:lstStyle/>
            <a:p>
              <a:pPr algn="ctr"/>
              <a:endParaRPr lang="en-GB" sz="900" b="1"/>
            </a:p>
            <a:p>
              <a:pPr algn="ctr"/>
              <a:endParaRPr lang="en-GB" sz="1000" b="1"/>
            </a:p>
            <a:p>
              <a:pPr algn="ctr"/>
              <a:r>
                <a:rPr lang="en-GB" sz="1000" b="1"/>
                <a:t>OPPORTUNITY AWARENESS</a:t>
              </a:r>
            </a:p>
            <a:p>
              <a:endParaRPr lang="en-GB"/>
            </a:p>
          </p:txBody>
        </p:sp>
        <p:sp>
          <p:nvSpPr>
            <p:cNvPr id="10245" name="AutoShape 5"/>
            <p:cNvSpPr>
              <a:spLocks noChangeArrowheads="1"/>
            </p:cNvSpPr>
            <p:nvPr/>
          </p:nvSpPr>
          <p:spPr bwMode="auto">
            <a:xfrm rot="13584503">
              <a:off x="2085" y="1573"/>
              <a:ext cx="401" cy="365"/>
            </a:xfrm>
            <a:prstGeom prst="leftArrow">
              <a:avLst>
                <a:gd name="adj1" fmla="val 50000"/>
                <a:gd name="adj2" fmla="val 27466"/>
              </a:avLst>
            </a:prstGeom>
            <a:solidFill>
              <a:srgbClr val="000000"/>
            </a:solidFill>
            <a:ln w="9525">
              <a:solidFill>
                <a:srgbClr val="000000"/>
              </a:solidFill>
              <a:miter lim="800000"/>
              <a:headEnd/>
              <a:tailEnd/>
            </a:ln>
          </p:spPr>
          <p:txBody>
            <a:bodyPr/>
            <a:lstStyle/>
            <a:p>
              <a:endParaRPr lang="en-GB"/>
            </a:p>
          </p:txBody>
        </p:sp>
        <p:sp>
          <p:nvSpPr>
            <p:cNvPr id="10246" name="AutoShape 6"/>
            <p:cNvSpPr>
              <a:spLocks noChangeArrowheads="1"/>
            </p:cNvSpPr>
            <p:nvPr/>
          </p:nvSpPr>
          <p:spPr bwMode="auto">
            <a:xfrm rot="16200000">
              <a:off x="2673" y="2635"/>
              <a:ext cx="321" cy="428"/>
            </a:xfrm>
            <a:prstGeom prst="leftArrow">
              <a:avLst>
                <a:gd name="adj1" fmla="val 50000"/>
                <a:gd name="adj2" fmla="val 25000"/>
              </a:avLst>
            </a:prstGeom>
            <a:solidFill>
              <a:srgbClr val="000000"/>
            </a:solidFill>
            <a:ln w="9525">
              <a:solidFill>
                <a:srgbClr val="000000"/>
              </a:solidFill>
              <a:miter lim="800000"/>
              <a:headEnd/>
              <a:tailEnd/>
            </a:ln>
          </p:spPr>
          <p:txBody>
            <a:bodyPr/>
            <a:lstStyle/>
            <a:p>
              <a:endParaRPr lang="en-GB"/>
            </a:p>
          </p:txBody>
        </p:sp>
        <p:sp>
          <p:nvSpPr>
            <p:cNvPr id="10247" name="AutoShape 7"/>
            <p:cNvSpPr>
              <a:spLocks noChangeArrowheads="1"/>
            </p:cNvSpPr>
            <p:nvPr/>
          </p:nvSpPr>
          <p:spPr bwMode="auto">
            <a:xfrm rot="-24476843">
              <a:off x="3150" y="1584"/>
              <a:ext cx="384" cy="366"/>
            </a:xfrm>
            <a:prstGeom prst="leftArrow">
              <a:avLst>
                <a:gd name="adj1" fmla="val 50000"/>
                <a:gd name="adj2" fmla="val 26230"/>
              </a:avLst>
            </a:prstGeom>
            <a:solidFill>
              <a:srgbClr val="000000"/>
            </a:solidFill>
            <a:ln w="9525">
              <a:solidFill>
                <a:srgbClr val="000000"/>
              </a:solidFill>
              <a:miter lim="800000"/>
              <a:headEnd/>
              <a:tailEnd/>
            </a:ln>
          </p:spPr>
          <p:txBody>
            <a:bodyPr/>
            <a:lstStyle/>
            <a:p>
              <a:endParaRPr lang="en-GB"/>
            </a:p>
          </p:txBody>
        </p:sp>
        <p:sp>
          <p:nvSpPr>
            <p:cNvPr id="10248" name="Oval 8"/>
            <p:cNvSpPr>
              <a:spLocks noChangeArrowheads="1"/>
            </p:cNvSpPr>
            <p:nvPr/>
          </p:nvSpPr>
          <p:spPr bwMode="auto">
            <a:xfrm>
              <a:off x="1156" y="845"/>
              <a:ext cx="1220" cy="921"/>
            </a:xfrm>
            <a:prstGeom prst="ellipse">
              <a:avLst/>
            </a:prstGeom>
            <a:solidFill>
              <a:srgbClr val="FFFFFF"/>
            </a:solidFill>
            <a:ln w="9525">
              <a:solidFill>
                <a:srgbClr val="000000"/>
              </a:solidFill>
              <a:round/>
              <a:headEnd/>
              <a:tailEnd/>
            </a:ln>
          </p:spPr>
          <p:txBody>
            <a:bodyPr/>
            <a:lstStyle/>
            <a:p>
              <a:pPr algn="ctr"/>
              <a:endParaRPr lang="en-GB" sz="900" b="1"/>
            </a:p>
            <a:p>
              <a:pPr algn="ctr"/>
              <a:endParaRPr lang="en-GB" sz="1100" b="1"/>
            </a:p>
            <a:p>
              <a:pPr algn="ctr"/>
              <a:r>
                <a:rPr lang="en-GB" sz="1000" b="1"/>
                <a:t>SELF</a:t>
              </a:r>
            </a:p>
            <a:p>
              <a:pPr algn="ctr"/>
              <a:r>
                <a:rPr lang="en-GB" sz="1000" b="1"/>
                <a:t>AWARENESS</a:t>
              </a:r>
            </a:p>
            <a:p>
              <a:endParaRPr lang="en-GB"/>
            </a:p>
          </p:txBody>
        </p:sp>
        <p:sp>
          <p:nvSpPr>
            <p:cNvPr id="10249" name="Oval 9"/>
            <p:cNvSpPr>
              <a:spLocks noChangeArrowheads="1"/>
            </p:cNvSpPr>
            <p:nvPr/>
          </p:nvSpPr>
          <p:spPr bwMode="auto">
            <a:xfrm>
              <a:off x="2193" y="1807"/>
              <a:ext cx="1221" cy="921"/>
            </a:xfrm>
            <a:prstGeom prst="ellipse">
              <a:avLst/>
            </a:prstGeom>
            <a:solidFill>
              <a:srgbClr val="FFFFFF"/>
            </a:solidFill>
            <a:ln w="9525">
              <a:solidFill>
                <a:srgbClr val="000000"/>
              </a:solidFill>
              <a:round/>
              <a:headEnd/>
              <a:tailEnd/>
            </a:ln>
          </p:spPr>
          <p:txBody>
            <a:bodyPr/>
            <a:lstStyle/>
            <a:p>
              <a:pPr algn="ctr"/>
              <a:endParaRPr lang="en-GB" sz="900" b="1"/>
            </a:p>
            <a:p>
              <a:pPr algn="ctr"/>
              <a:endParaRPr lang="en-GB" sz="1000" b="1"/>
            </a:p>
            <a:p>
              <a:pPr algn="ctr"/>
              <a:r>
                <a:rPr lang="en-GB" sz="1000" b="1"/>
                <a:t>DECISION</a:t>
              </a:r>
            </a:p>
            <a:p>
              <a:pPr algn="ctr"/>
              <a:r>
                <a:rPr lang="en-GB" sz="1000" b="1"/>
                <a:t>LEARNING</a:t>
              </a:r>
              <a:endParaRPr lang="en-GB"/>
            </a:p>
          </p:txBody>
        </p:sp>
        <p:sp>
          <p:nvSpPr>
            <p:cNvPr id="10250" name="Oval 10"/>
            <p:cNvSpPr>
              <a:spLocks noChangeArrowheads="1"/>
            </p:cNvSpPr>
            <p:nvPr/>
          </p:nvSpPr>
          <p:spPr bwMode="auto">
            <a:xfrm>
              <a:off x="2193" y="3009"/>
              <a:ext cx="1221" cy="921"/>
            </a:xfrm>
            <a:prstGeom prst="ellipse">
              <a:avLst/>
            </a:prstGeom>
            <a:solidFill>
              <a:srgbClr val="FFFFFF"/>
            </a:solidFill>
            <a:ln w="9525">
              <a:solidFill>
                <a:srgbClr val="000000"/>
              </a:solidFill>
              <a:round/>
              <a:headEnd/>
              <a:tailEnd/>
            </a:ln>
          </p:spPr>
          <p:txBody>
            <a:bodyPr/>
            <a:lstStyle/>
            <a:p>
              <a:pPr algn="ctr"/>
              <a:endParaRPr lang="en-GB" sz="900" b="1"/>
            </a:p>
            <a:p>
              <a:pPr algn="ctr"/>
              <a:endParaRPr lang="en-GB" sz="900" b="1"/>
            </a:p>
            <a:p>
              <a:pPr algn="ctr"/>
              <a:r>
                <a:rPr lang="en-GB" sz="1000" b="1"/>
                <a:t>TRANSITION LEARNING</a:t>
              </a:r>
              <a:endParaRPr lang="en-GB"/>
            </a:p>
          </p:txBody>
        </p:sp>
      </p:grpSp>
      <p:sp>
        <p:nvSpPr>
          <p:cNvPr id="10251" name="Text Box 11"/>
          <p:cNvSpPr txBox="1">
            <a:spLocks noChangeArrowheads="1"/>
          </p:cNvSpPr>
          <p:nvPr/>
        </p:nvSpPr>
        <p:spPr bwMode="auto">
          <a:xfrm>
            <a:off x="323850" y="6216650"/>
            <a:ext cx="8820150" cy="366713"/>
          </a:xfrm>
          <a:prstGeom prst="rect">
            <a:avLst/>
          </a:prstGeom>
          <a:noFill/>
          <a:ln w="9525">
            <a:noFill/>
            <a:miter lim="800000"/>
            <a:headEnd/>
            <a:tailEnd/>
          </a:ln>
          <a:effectLst/>
        </p:spPr>
        <p:txBody>
          <a:bodyPr>
            <a:spAutoFit/>
          </a:bodyPr>
          <a:lstStyle/>
          <a:p>
            <a:r>
              <a:rPr lang="en-GB"/>
              <a:t> </a:t>
            </a:r>
            <a:r>
              <a:rPr lang="en-GB" i="1"/>
              <a:t>Theoretical framework adapted from Law and Watts (1977) DOTS career model.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64.8|6.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1475</Words>
  <Application>Microsoft Office PowerPoint</Application>
  <PresentationFormat>On-screen Show (4:3)</PresentationFormat>
  <Paragraphs>191</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AvantGarde</vt:lpstr>
      <vt:lpstr>Times New Roman</vt:lpstr>
      <vt:lpstr>新細明體</vt:lpstr>
      <vt:lpstr>Default Design</vt:lpstr>
      <vt:lpstr> The English Language Skills Initiative for Employability Project (ELSIE):  The benefits of embedding employability into a core curriculum  (April 2011) </vt:lpstr>
      <vt:lpstr>Let’s talk about … ELSIE</vt:lpstr>
      <vt:lpstr>Content:</vt:lpstr>
      <vt:lpstr>ELSIE is …</vt:lpstr>
      <vt:lpstr>A description of …</vt:lpstr>
      <vt:lpstr>The Impetus for ELSIE…</vt:lpstr>
      <vt:lpstr>What is ‘employability’?</vt:lpstr>
      <vt:lpstr>The S.E.E model shows the continual aspect of    self awareness and employability (Kilpatrick 2008) </vt:lpstr>
      <vt:lpstr>How do we “teach” employability?</vt:lpstr>
      <vt:lpstr>The ELSIE Scheme</vt:lpstr>
      <vt:lpstr>Slide 11</vt:lpstr>
      <vt:lpstr>The Communication at Work project</vt:lpstr>
      <vt:lpstr>                 </vt:lpstr>
      <vt:lpstr>Recent Projects</vt:lpstr>
      <vt:lpstr>Slide 15</vt:lpstr>
      <vt:lpstr>How do we assess employability?</vt:lpstr>
      <vt:lpstr>Two models of ‘learning’</vt:lpstr>
      <vt:lpstr>Two models of ‘learning’</vt:lpstr>
      <vt:lpstr>Feedback from students…</vt:lpstr>
      <vt:lpstr>Slide 20</vt:lpstr>
      <vt:lpstr>The ELSIE Website</vt:lpstr>
      <vt:lpstr>To sum up…</vt:lpstr>
      <vt:lpstr>Our ultimate goal for ELSIE students: that they go on to have sustainable, successful and satisfying careers  (built on a firm English-language foundation). </vt:lpstr>
    </vt:vector>
  </TitlesOfParts>
  <Company>University of Central Lancashire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AJKilpatrick</dc:creator>
  <cp:lastModifiedBy>avuser</cp:lastModifiedBy>
  <cp:revision>37</cp:revision>
  <dcterms:created xsi:type="dcterms:W3CDTF">2009-06-24T09:54:22Z</dcterms:created>
  <dcterms:modified xsi:type="dcterms:W3CDTF">2011-04-11T08:43:18Z</dcterms:modified>
</cp:coreProperties>
</file>