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53"/>
  </p:notesMasterIdLst>
  <p:sldIdLst>
    <p:sldId id="334" r:id="rId2"/>
    <p:sldId id="375" r:id="rId3"/>
    <p:sldId id="280" r:id="rId4"/>
    <p:sldId id="281" r:id="rId5"/>
    <p:sldId id="298" r:id="rId6"/>
    <p:sldId id="302" r:id="rId7"/>
    <p:sldId id="376" r:id="rId8"/>
    <p:sldId id="341" r:id="rId9"/>
    <p:sldId id="342" r:id="rId10"/>
    <p:sldId id="359" r:id="rId11"/>
    <p:sldId id="345" r:id="rId12"/>
    <p:sldId id="346" r:id="rId13"/>
    <p:sldId id="347" r:id="rId14"/>
    <p:sldId id="348" r:id="rId15"/>
    <p:sldId id="350" r:id="rId16"/>
    <p:sldId id="351" r:id="rId17"/>
    <p:sldId id="352" r:id="rId18"/>
    <p:sldId id="353" r:id="rId19"/>
    <p:sldId id="354" r:id="rId20"/>
    <p:sldId id="355" r:id="rId21"/>
    <p:sldId id="374" r:id="rId22"/>
    <p:sldId id="360" r:id="rId23"/>
    <p:sldId id="361" r:id="rId24"/>
    <p:sldId id="386" r:id="rId25"/>
    <p:sldId id="387" r:id="rId26"/>
    <p:sldId id="391" r:id="rId27"/>
    <p:sldId id="388" r:id="rId28"/>
    <p:sldId id="389" r:id="rId29"/>
    <p:sldId id="363" r:id="rId30"/>
    <p:sldId id="362" r:id="rId31"/>
    <p:sldId id="392" r:id="rId32"/>
    <p:sldId id="365" r:id="rId33"/>
    <p:sldId id="393" r:id="rId34"/>
    <p:sldId id="366" r:id="rId35"/>
    <p:sldId id="364" r:id="rId36"/>
    <p:sldId id="367" r:id="rId37"/>
    <p:sldId id="368" r:id="rId38"/>
    <p:sldId id="369" r:id="rId39"/>
    <p:sldId id="370" r:id="rId40"/>
    <p:sldId id="371" r:id="rId41"/>
    <p:sldId id="384" r:id="rId42"/>
    <p:sldId id="372" r:id="rId43"/>
    <p:sldId id="340" r:id="rId44"/>
    <p:sldId id="339" r:id="rId45"/>
    <p:sldId id="377" r:id="rId46"/>
    <p:sldId id="394" r:id="rId47"/>
    <p:sldId id="290" r:id="rId48"/>
    <p:sldId id="379" r:id="rId49"/>
    <p:sldId id="381" r:id="rId50"/>
    <p:sldId id="382" r:id="rId51"/>
    <p:sldId id="380" r:id="rId52"/>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44" autoAdjust="0"/>
    <p:restoredTop sz="76709" autoAdjust="0"/>
  </p:normalViewPr>
  <p:slideViewPr>
    <p:cSldViewPr>
      <p:cViewPr>
        <p:scale>
          <a:sx n="75" d="100"/>
          <a:sy n="75" d="100"/>
        </p:scale>
        <p:origin x="-246" y="4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Jeanine\Documents\art\Schmitz%20multilingual%20matters\pathCAUSEdeictic.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motion\arriv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Sheet1!$B$1</c:f>
              <c:strCache>
                <c:ptCount val="1"/>
                <c:pt idx="0">
                  <c:v>Series 1</c:v>
                </c:pt>
              </c:strCache>
            </c:strRef>
          </c:tx>
          <c:cat>
            <c:numRef>
              <c:f>Sheet1!$A$2:$A$6</c:f>
              <c:numCache>
                <c:formatCode>General</c:formatCode>
                <c:ptCount val="5"/>
                <c:pt idx="0">
                  <c:v>5000</c:v>
                </c:pt>
                <c:pt idx="1">
                  <c:v>10000</c:v>
                </c:pt>
                <c:pt idx="2">
                  <c:v>15000</c:v>
                </c:pt>
                <c:pt idx="3">
                  <c:v>20000</c:v>
                </c:pt>
                <c:pt idx="4">
                  <c:v>25000</c:v>
                </c:pt>
              </c:numCache>
            </c:numRef>
          </c:cat>
          <c:val>
            <c:numRef>
              <c:f>Sheet1!$B$2:$B$6</c:f>
              <c:numCache>
                <c:formatCode>General</c:formatCode>
                <c:ptCount val="5"/>
                <c:pt idx="0">
                  <c:v>4545</c:v>
                </c:pt>
                <c:pt idx="1">
                  <c:v>3135</c:v>
                </c:pt>
                <c:pt idx="2">
                  <c:v>770</c:v>
                </c:pt>
                <c:pt idx="3">
                  <c:v>685</c:v>
                </c:pt>
                <c:pt idx="4">
                  <c:v>100</c:v>
                </c:pt>
              </c:numCache>
            </c:numRef>
          </c:val>
        </c:ser>
        <c:axId val="111675264"/>
        <c:axId val="111676800"/>
      </c:barChart>
      <c:catAx>
        <c:axId val="111675264"/>
        <c:scaling>
          <c:orientation val="minMax"/>
        </c:scaling>
        <c:axPos val="b"/>
        <c:numFmt formatCode="General" sourceLinked="1"/>
        <c:tickLblPos val="nextTo"/>
        <c:crossAx val="111676800"/>
        <c:crosses val="autoZero"/>
        <c:auto val="1"/>
        <c:lblAlgn val="ctr"/>
        <c:lblOffset val="100"/>
      </c:catAx>
      <c:valAx>
        <c:axId val="111676800"/>
        <c:scaling>
          <c:orientation val="minMax"/>
        </c:scaling>
        <c:axPos val="l"/>
        <c:majorGridlines/>
        <c:numFmt formatCode="General" sourceLinked="1"/>
        <c:tickLblPos val="nextTo"/>
        <c:crossAx val="111675264"/>
        <c:crosses val="autoZero"/>
        <c:crossBetween val="between"/>
      </c:valAx>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0"/>
          <c:order val="0"/>
          <c:tx>
            <c:strRef>
              <c:f>Sheet1!$B$1</c:f>
              <c:strCache>
                <c:ptCount val="1"/>
                <c:pt idx="0">
                  <c:v>path verbs</c:v>
                </c:pt>
              </c:strCache>
            </c:strRef>
          </c:tx>
          <c:spPr>
            <a:solidFill>
              <a:schemeClr val="bg2"/>
            </a:solidFill>
          </c:spPr>
          <c:cat>
            <c:strRef>
              <c:f>Sheet1!$A$2:$A$5</c:f>
              <c:strCache>
                <c:ptCount val="4"/>
                <c:pt idx="0">
                  <c:v>NS English</c:v>
                </c:pt>
                <c:pt idx="1">
                  <c:v>level 1</c:v>
                </c:pt>
                <c:pt idx="2">
                  <c:v>level 3</c:v>
                </c:pt>
                <c:pt idx="3">
                  <c:v>NS French</c:v>
                </c:pt>
              </c:strCache>
            </c:strRef>
          </c:cat>
          <c:val>
            <c:numRef>
              <c:f>Sheet1!$B$2:$B$5</c:f>
              <c:numCache>
                <c:formatCode>General</c:formatCode>
                <c:ptCount val="4"/>
                <c:pt idx="0">
                  <c:v>0.8</c:v>
                </c:pt>
                <c:pt idx="1">
                  <c:v>48</c:v>
                </c:pt>
                <c:pt idx="2">
                  <c:v>52.5</c:v>
                </c:pt>
                <c:pt idx="3">
                  <c:v>44.3</c:v>
                </c:pt>
              </c:numCache>
            </c:numRef>
          </c:val>
        </c:ser>
        <c:ser>
          <c:idx val="1"/>
          <c:order val="1"/>
          <c:tx>
            <c:strRef>
              <c:f>Sheet1!$C$1</c:f>
              <c:strCache>
                <c:ptCount val="1"/>
                <c:pt idx="0">
                  <c:v>deictic verbs</c:v>
                </c:pt>
              </c:strCache>
            </c:strRef>
          </c:tx>
          <c:spPr>
            <a:solidFill>
              <a:srgbClr val="00B0F0"/>
            </a:solidFill>
          </c:spPr>
          <c:cat>
            <c:strRef>
              <c:f>Sheet1!$A$2:$A$5</c:f>
              <c:strCache>
                <c:ptCount val="4"/>
                <c:pt idx="0">
                  <c:v>NS English</c:v>
                </c:pt>
                <c:pt idx="1">
                  <c:v>level 1</c:v>
                </c:pt>
                <c:pt idx="2">
                  <c:v>level 3</c:v>
                </c:pt>
                <c:pt idx="3">
                  <c:v>NS French</c:v>
                </c:pt>
              </c:strCache>
            </c:strRef>
          </c:cat>
          <c:val>
            <c:numRef>
              <c:f>Sheet1!$C$2:$C$5</c:f>
              <c:numCache>
                <c:formatCode>General</c:formatCode>
                <c:ptCount val="4"/>
                <c:pt idx="0">
                  <c:v>23.55</c:v>
                </c:pt>
                <c:pt idx="1">
                  <c:v>16</c:v>
                </c:pt>
                <c:pt idx="2">
                  <c:v>11.2</c:v>
                </c:pt>
                <c:pt idx="3">
                  <c:v>3.8099999999999987</c:v>
                </c:pt>
              </c:numCache>
            </c:numRef>
          </c:val>
        </c:ser>
        <c:ser>
          <c:idx val="2"/>
          <c:order val="2"/>
          <c:tx>
            <c:strRef>
              <c:f>Sheet1!$D$1</c:f>
              <c:strCache>
                <c:ptCount val="1"/>
                <c:pt idx="0">
                  <c:v>caused motion verbs</c:v>
                </c:pt>
              </c:strCache>
            </c:strRef>
          </c:tx>
          <c:spPr>
            <a:solidFill>
              <a:schemeClr val="accent1">
                <a:lumMod val="75000"/>
              </a:schemeClr>
            </a:solidFill>
            <a:ln>
              <a:solidFill>
                <a:srgbClr val="00B050"/>
              </a:solidFill>
            </a:ln>
          </c:spPr>
          <c:cat>
            <c:strRef>
              <c:f>Sheet1!$A$2:$A$5</c:f>
              <c:strCache>
                <c:ptCount val="4"/>
                <c:pt idx="0">
                  <c:v>NS English</c:v>
                </c:pt>
                <c:pt idx="1">
                  <c:v>level 1</c:v>
                </c:pt>
                <c:pt idx="2">
                  <c:v>level 3</c:v>
                </c:pt>
                <c:pt idx="3">
                  <c:v>NS French</c:v>
                </c:pt>
              </c:strCache>
            </c:strRef>
          </c:cat>
          <c:val>
            <c:numRef>
              <c:f>Sheet1!$D$2:$D$5</c:f>
              <c:numCache>
                <c:formatCode>General</c:formatCode>
                <c:ptCount val="4"/>
                <c:pt idx="0">
                  <c:v>41.33</c:v>
                </c:pt>
                <c:pt idx="1">
                  <c:v>16</c:v>
                </c:pt>
                <c:pt idx="2">
                  <c:v>21.9</c:v>
                </c:pt>
                <c:pt idx="3">
                  <c:v>41.03</c:v>
                </c:pt>
              </c:numCache>
            </c:numRef>
          </c:val>
        </c:ser>
        <c:ser>
          <c:idx val="3"/>
          <c:order val="3"/>
          <c:tx>
            <c:strRef>
              <c:f>Sheet1!$E$1</c:f>
              <c:strCache>
                <c:ptCount val="1"/>
                <c:pt idx="0">
                  <c:v>manner verbs</c:v>
                </c:pt>
              </c:strCache>
            </c:strRef>
          </c:tx>
          <c:spPr>
            <a:solidFill>
              <a:schemeClr val="tx2"/>
            </a:solidFill>
          </c:spPr>
          <c:cat>
            <c:strRef>
              <c:f>Sheet1!$A$2:$A$5</c:f>
              <c:strCache>
                <c:ptCount val="4"/>
                <c:pt idx="0">
                  <c:v>NS English</c:v>
                </c:pt>
                <c:pt idx="1">
                  <c:v>level 1</c:v>
                </c:pt>
                <c:pt idx="2">
                  <c:v>level 3</c:v>
                </c:pt>
                <c:pt idx="3">
                  <c:v>NS French</c:v>
                </c:pt>
              </c:strCache>
            </c:strRef>
          </c:cat>
          <c:val>
            <c:numRef>
              <c:f>Sheet1!$E$2:$E$5</c:f>
              <c:numCache>
                <c:formatCode>General</c:formatCode>
                <c:ptCount val="4"/>
                <c:pt idx="0">
                  <c:v>33.61</c:v>
                </c:pt>
                <c:pt idx="1">
                  <c:v>19.600000000000001</c:v>
                </c:pt>
                <c:pt idx="2">
                  <c:v>13.7</c:v>
                </c:pt>
                <c:pt idx="3">
                  <c:v>11.14</c:v>
                </c:pt>
              </c:numCache>
            </c:numRef>
          </c:val>
        </c:ser>
        <c:overlap val="100"/>
        <c:axId val="90874624"/>
        <c:axId val="90876160"/>
      </c:barChart>
      <c:catAx>
        <c:axId val="90874624"/>
        <c:scaling>
          <c:orientation val="minMax"/>
        </c:scaling>
        <c:axPos val="b"/>
        <c:tickLblPos val="nextTo"/>
        <c:crossAx val="90876160"/>
        <c:crosses val="autoZero"/>
        <c:auto val="1"/>
        <c:lblAlgn val="ctr"/>
        <c:lblOffset val="100"/>
      </c:catAx>
      <c:valAx>
        <c:axId val="90876160"/>
        <c:scaling>
          <c:orientation val="minMax"/>
        </c:scaling>
        <c:axPos val="l"/>
        <c:majorGridlines/>
        <c:numFmt formatCode="General" sourceLinked="1"/>
        <c:tickLblPos val="nextTo"/>
        <c:crossAx val="90874624"/>
        <c:crosses val="autoZero"/>
        <c:crossBetween val="between"/>
      </c:valAx>
      <c:spPr>
        <a:ln>
          <a:solidFill>
            <a:srgbClr val="00B050"/>
          </a:solidFill>
        </a:ln>
      </c:spPr>
    </c:plotArea>
    <c:legend>
      <c:legendPos val="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Sheet1!$A$2</c:f>
              <c:strCache>
                <c:ptCount val="1"/>
                <c:pt idx="0">
                  <c:v>arriver</c:v>
                </c:pt>
              </c:strCache>
            </c:strRef>
          </c:tx>
          <c:marker>
            <c:symbol val="none"/>
          </c:marker>
          <c:cat>
            <c:strRef>
              <c:f>Sheet1!$B$1:$D$1</c:f>
              <c:strCache>
                <c:ptCount val="3"/>
                <c:pt idx="0">
                  <c:v>level 1</c:v>
                </c:pt>
                <c:pt idx="1">
                  <c:v>level 3</c:v>
                </c:pt>
                <c:pt idx="2">
                  <c:v>NS</c:v>
                </c:pt>
              </c:strCache>
            </c:strRef>
          </c:cat>
          <c:val>
            <c:numRef>
              <c:f>Sheet1!$B$2:$D$2</c:f>
              <c:numCache>
                <c:formatCode>General</c:formatCode>
                <c:ptCount val="3"/>
                <c:pt idx="0">
                  <c:v>7.73</c:v>
                </c:pt>
                <c:pt idx="1">
                  <c:v>10.360000000000024</c:v>
                </c:pt>
                <c:pt idx="2">
                  <c:v>13.860000000000024</c:v>
                </c:pt>
              </c:numCache>
            </c:numRef>
          </c:val>
        </c:ser>
        <c:ser>
          <c:idx val="1"/>
          <c:order val="1"/>
          <c:tx>
            <c:strRef>
              <c:f>Sheet1!$A$3</c:f>
              <c:strCache>
                <c:ptCount val="1"/>
                <c:pt idx="0">
                  <c:v>aller</c:v>
                </c:pt>
              </c:strCache>
            </c:strRef>
          </c:tx>
          <c:marker>
            <c:symbol val="none"/>
          </c:marker>
          <c:cat>
            <c:strRef>
              <c:f>Sheet1!$B$1:$D$1</c:f>
              <c:strCache>
                <c:ptCount val="3"/>
                <c:pt idx="0">
                  <c:v>level 1</c:v>
                </c:pt>
                <c:pt idx="1">
                  <c:v>level 3</c:v>
                </c:pt>
                <c:pt idx="2">
                  <c:v>NS</c:v>
                </c:pt>
              </c:strCache>
            </c:strRef>
          </c:cat>
          <c:val>
            <c:numRef>
              <c:f>Sheet1!$B$3:$D$3</c:f>
              <c:numCache>
                <c:formatCode>General</c:formatCode>
                <c:ptCount val="3"/>
                <c:pt idx="0">
                  <c:v>12.370000000000006</c:v>
                </c:pt>
                <c:pt idx="1">
                  <c:v>5.71</c:v>
                </c:pt>
                <c:pt idx="2">
                  <c:v>1.9000000000000001</c:v>
                </c:pt>
              </c:numCache>
            </c:numRef>
          </c:val>
        </c:ser>
        <c:ser>
          <c:idx val="2"/>
          <c:order val="2"/>
          <c:tx>
            <c:strRef>
              <c:f>Sheet1!$A$4</c:f>
              <c:strCache>
                <c:ptCount val="1"/>
                <c:pt idx="0">
                  <c:v>(r)amener</c:v>
                </c:pt>
              </c:strCache>
            </c:strRef>
          </c:tx>
          <c:marker>
            <c:symbol val="none"/>
          </c:marker>
          <c:cat>
            <c:strRef>
              <c:f>Sheet1!$B$1:$D$1</c:f>
              <c:strCache>
                <c:ptCount val="3"/>
                <c:pt idx="0">
                  <c:v>level 1</c:v>
                </c:pt>
                <c:pt idx="1">
                  <c:v>level 3</c:v>
                </c:pt>
                <c:pt idx="2">
                  <c:v>NS</c:v>
                </c:pt>
              </c:strCache>
            </c:strRef>
          </c:cat>
          <c:val>
            <c:numRef>
              <c:f>Sheet1!$B$4:$D$4</c:f>
              <c:numCache>
                <c:formatCode>General</c:formatCode>
                <c:ptCount val="3"/>
                <c:pt idx="0">
                  <c:v>0.52</c:v>
                </c:pt>
                <c:pt idx="1">
                  <c:v>2.14</c:v>
                </c:pt>
                <c:pt idx="2">
                  <c:v>2.71</c:v>
                </c:pt>
              </c:numCache>
            </c:numRef>
          </c:val>
        </c:ser>
        <c:ser>
          <c:idx val="3"/>
          <c:order val="3"/>
          <c:tx>
            <c:strRef>
              <c:f>Sheet1!$A$5</c:f>
              <c:strCache>
                <c:ptCount val="1"/>
                <c:pt idx="0">
                  <c:v>courir</c:v>
                </c:pt>
              </c:strCache>
            </c:strRef>
          </c:tx>
          <c:marker>
            <c:symbol val="none"/>
          </c:marker>
          <c:cat>
            <c:strRef>
              <c:f>Sheet1!$B$1:$D$1</c:f>
              <c:strCache>
                <c:ptCount val="3"/>
                <c:pt idx="0">
                  <c:v>level 1</c:v>
                </c:pt>
                <c:pt idx="1">
                  <c:v>level 3</c:v>
                </c:pt>
                <c:pt idx="2">
                  <c:v>NS</c:v>
                </c:pt>
              </c:strCache>
            </c:strRef>
          </c:cat>
          <c:val>
            <c:numRef>
              <c:f>Sheet1!$B$5:$D$5</c:f>
              <c:numCache>
                <c:formatCode>General</c:formatCode>
                <c:ptCount val="3"/>
                <c:pt idx="0">
                  <c:v>10.31</c:v>
                </c:pt>
                <c:pt idx="1">
                  <c:v>7.14</c:v>
                </c:pt>
                <c:pt idx="2">
                  <c:v>5.1599999999999975</c:v>
                </c:pt>
              </c:numCache>
            </c:numRef>
          </c:val>
        </c:ser>
        <c:marker val="1"/>
        <c:axId val="90988928"/>
        <c:axId val="90990464"/>
      </c:lineChart>
      <c:catAx>
        <c:axId val="90988928"/>
        <c:scaling>
          <c:orientation val="minMax"/>
        </c:scaling>
        <c:axPos val="b"/>
        <c:tickLblPos val="nextTo"/>
        <c:crossAx val="90990464"/>
        <c:crosses val="autoZero"/>
        <c:auto val="1"/>
        <c:lblAlgn val="ctr"/>
        <c:lblOffset val="100"/>
      </c:catAx>
      <c:valAx>
        <c:axId val="90990464"/>
        <c:scaling>
          <c:orientation val="minMax"/>
        </c:scaling>
        <c:axPos val="l"/>
        <c:majorGridlines/>
        <c:numFmt formatCode="General" sourceLinked="1"/>
        <c:tickLblPos val="nextTo"/>
        <c:crossAx val="90988928"/>
        <c:crosses val="autoZero"/>
        <c:crossBetween val="between"/>
      </c:valAx>
    </c:plotArea>
    <c:legend>
      <c:legendPos val="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561110C-45E0-409C-8E9D-B8D47592DE50}" type="datetimeFigureOut">
              <a:rPr lang="en-GB"/>
              <a:pPr>
                <a:defRPr/>
              </a:pPr>
              <a:t>02/02/2012</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58EA47E-1008-406F-B28E-4478C993E7EF}"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en.wikipedia.org/wiki/Language" TargetMode="External"/><Relationship Id="rId3" Type="http://schemas.openxmlformats.org/officeDocument/2006/relationships/hyperlink" Target="http://en.wikipedia.org/wiki/Lexicology" TargetMode="External"/><Relationship Id="rId7" Type="http://schemas.openxmlformats.org/officeDocument/2006/relationships/hyperlink" Target="http://en.wikipedia.org/wiki/Content_word" TargetMode="External"/><Relationship Id="rId12" Type="http://schemas.openxmlformats.org/officeDocument/2006/relationships/hyperlink" Target="http://en.wikipedia.org/wiki/Stem_(linguistics)"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en.wikipedia.org/wiki/Semantics" TargetMode="External"/><Relationship Id="rId11" Type="http://schemas.openxmlformats.org/officeDocument/2006/relationships/hyperlink" Target="http://en.wikipedia.org/wiki/Lemma_(morphology)" TargetMode="External"/><Relationship Id="rId5" Type="http://schemas.openxmlformats.org/officeDocument/2006/relationships/hyperlink" Target="http://en.wikipedia.org/wiki/Word_family" TargetMode="External"/><Relationship Id="rId10" Type="http://schemas.openxmlformats.org/officeDocument/2006/relationships/hyperlink" Target="http://en.wikipedia.org/wiki/Inflection" TargetMode="External"/><Relationship Id="rId4" Type="http://schemas.openxmlformats.org/officeDocument/2006/relationships/hyperlink" Target="http://en.wikipedia.org/wiki/Word" TargetMode="External"/><Relationship Id="rId9" Type="http://schemas.openxmlformats.org/officeDocument/2006/relationships/hyperlink" Target="http://en.wikipedia.org/wiki/Morpheme"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Richard_Burdon_Haldan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1EABFB-D9B8-41B7-96B0-3C8B1C3BBD7C}"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504904-6BDD-46A3-9BC6-9C668FB37CFD}" type="slidenum">
              <a:rPr lang="en-GB" smtClean="0"/>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504904-6BDD-46A3-9BC6-9C668FB37CFD}" type="slidenum">
              <a:rPr lang="en-GB" smtClean="0"/>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GB" dirty="0" smtClean="0"/>
              <a:t>The </a:t>
            </a:r>
            <a:r>
              <a:rPr lang="en-GB" b="1" dirty="0" smtClean="0"/>
              <a:t>root word</a:t>
            </a:r>
            <a:r>
              <a:rPr lang="en-GB" dirty="0" smtClean="0"/>
              <a:t> is the primary </a:t>
            </a:r>
            <a:r>
              <a:rPr lang="en-GB" dirty="0" smtClean="0">
                <a:hlinkClick r:id="rId3" action="ppaction://hlinkfile" tooltip="Lexicology"/>
              </a:rPr>
              <a:t>lexical</a:t>
            </a:r>
            <a:r>
              <a:rPr lang="en-GB" dirty="0" smtClean="0"/>
              <a:t> unit of a </a:t>
            </a:r>
            <a:r>
              <a:rPr lang="en-GB" dirty="0" smtClean="0">
                <a:hlinkClick r:id="rId4" action="ppaction://hlinkfile" tooltip="Word"/>
              </a:rPr>
              <a:t>word</a:t>
            </a:r>
            <a:r>
              <a:rPr lang="en-GB" dirty="0" smtClean="0"/>
              <a:t>, and of a </a:t>
            </a:r>
            <a:r>
              <a:rPr lang="en-GB" dirty="0" smtClean="0">
                <a:hlinkClick r:id="rId5" action="ppaction://hlinkfile" tooltip="Word family"/>
              </a:rPr>
              <a:t>word family</a:t>
            </a:r>
            <a:r>
              <a:rPr lang="en-GB" dirty="0" smtClean="0"/>
              <a:t> (root is then called base word), which carries the most significant aspects of </a:t>
            </a:r>
            <a:r>
              <a:rPr lang="en-GB" dirty="0" smtClean="0">
                <a:hlinkClick r:id="rId6" action="ppaction://hlinkfile" tooltip="Semantics"/>
              </a:rPr>
              <a:t>semantic</a:t>
            </a:r>
            <a:r>
              <a:rPr lang="en-GB" dirty="0" smtClean="0"/>
              <a:t> content and cannot be reduced into smaller constituents.</a:t>
            </a:r>
          </a:p>
          <a:p>
            <a:pPr rtl="0"/>
            <a:r>
              <a:rPr lang="en-GB" dirty="0" smtClean="0">
                <a:hlinkClick r:id="rId7" action="ppaction://hlinkfile" tooltip="Content word"/>
              </a:rPr>
              <a:t>Content words</a:t>
            </a:r>
            <a:r>
              <a:rPr lang="en-GB" dirty="0" smtClean="0"/>
              <a:t> in nearly all </a:t>
            </a:r>
            <a:r>
              <a:rPr lang="en-GB" dirty="0" smtClean="0">
                <a:hlinkClick r:id="rId8" action="ppaction://hlinkfile" tooltip="Language"/>
              </a:rPr>
              <a:t>languages</a:t>
            </a:r>
            <a:r>
              <a:rPr lang="en-GB" dirty="0" smtClean="0"/>
              <a:t> contain, and may consist only of, root </a:t>
            </a:r>
            <a:r>
              <a:rPr lang="en-GB" dirty="0" smtClean="0">
                <a:hlinkClick r:id="rId9" action="ppaction://hlinkfile" tooltip="Morpheme"/>
              </a:rPr>
              <a:t>morphemes</a:t>
            </a:r>
            <a:r>
              <a:rPr lang="en-GB" dirty="0" smtClean="0"/>
              <a:t>. </a:t>
            </a:r>
            <a:r>
              <a:rPr lang="en-GB" dirty="0" err="1" smtClean="0"/>
              <a:t>However,sometimes</a:t>
            </a:r>
            <a:r>
              <a:rPr lang="en-GB" dirty="0" smtClean="0"/>
              <a:t> the term "root" is also used to describe the word minus its </a:t>
            </a:r>
            <a:r>
              <a:rPr lang="en-GB" dirty="0" smtClean="0">
                <a:hlinkClick r:id="rId10" action="ppaction://hlinkfile" tooltip="Inflection"/>
              </a:rPr>
              <a:t>inflectional</a:t>
            </a:r>
            <a:r>
              <a:rPr lang="en-GB" dirty="0" smtClean="0"/>
              <a:t> endings, but with its lexical endings in place. For example, </a:t>
            </a:r>
            <a:r>
              <a:rPr lang="en-GB" i="1" dirty="0" smtClean="0"/>
              <a:t>chatters</a:t>
            </a:r>
            <a:r>
              <a:rPr lang="en-GB" dirty="0" smtClean="0"/>
              <a:t> has the inflectional root or </a:t>
            </a:r>
            <a:r>
              <a:rPr lang="en-GB" dirty="0" smtClean="0">
                <a:hlinkClick r:id="rId11" action="ppaction://hlinkfile" tooltip="Lemma (morphology)"/>
              </a:rPr>
              <a:t>lemma</a:t>
            </a:r>
            <a:r>
              <a:rPr lang="en-GB" dirty="0" smtClean="0"/>
              <a:t> </a:t>
            </a:r>
            <a:r>
              <a:rPr lang="en-GB" i="1" dirty="0" smtClean="0"/>
              <a:t>chatter</a:t>
            </a:r>
            <a:r>
              <a:rPr lang="en-GB" dirty="0" smtClean="0"/>
              <a:t>, but the lexical root </a:t>
            </a:r>
            <a:r>
              <a:rPr lang="en-GB" i="1" dirty="0" smtClean="0"/>
              <a:t>chat</a:t>
            </a:r>
            <a:r>
              <a:rPr lang="en-GB" dirty="0" smtClean="0"/>
              <a:t>. Inflectional roots are often called </a:t>
            </a:r>
            <a:r>
              <a:rPr lang="en-GB" dirty="0" smtClean="0">
                <a:hlinkClick r:id="rId12" action="ppaction://hlinkfile" tooltip="Stem (linguistics)"/>
              </a:rPr>
              <a:t>stems</a:t>
            </a:r>
            <a:r>
              <a:rPr lang="en-GB" dirty="0" smtClean="0"/>
              <a:t>, and a root in the stricter sense may be thought of as a </a:t>
            </a:r>
            <a:r>
              <a:rPr lang="en-GB" dirty="0" err="1" smtClean="0"/>
              <a:t>monomorphemic</a:t>
            </a:r>
            <a:r>
              <a:rPr lang="en-GB" dirty="0" smtClean="0"/>
              <a:t> stem.</a:t>
            </a:r>
          </a:p>
          <a:p>
            <a:endParaRPr lang="en-GB" dirty="0"/>
          </a:p>
        </p:txBody>
      </p:sp>
      <p:sp>
        <p:nvSpPr>
          <p:cNvPr id="4" name="Slide Number Placeholder 3"/>
          <p:cNvSpPr>
            <a:spLocks noGrp="1"/>
          </p:cNvSpPr>
          <p:nvPr>
            <p:ph type="sldNum" sz="quarter" idx="10"/>
          </p:nvPr>
        </p:nvSpPr>
        <p:spPr/>
        <p:txBody>
          <a:bodyPr/>
          <a:lstStyle/>
          <a:p>
            <a:fld id="{0E504904-6BDD-46A3-9BC6-9C668FB37CFD}" type="slidenum">
              <a:rPr lang="en-GB" smtClean="0"/>
              <a:pPr/>
              <a:t>13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i="0" kern="1200" dirty="0" smtClean="0">
                <a:solidFill>
                  <a:schemeClr val="tx1"/>
                </a:solidFill>
                <a:latin typeface="+mn-lt"/>
                <a:ea typeface="+mn-ea"/>
                <a:cs typeface="+mn-cs"/>
              </a:rPr>
              <a:t>I looked at the home language for this. If they didn’t speak English at home</a:t>
            </a:r>
            <a:r>
              <a:rPr lang="en-GB" sz="1200" i="0" kern="1200" baseline="0" dirty="0" smtClean="0">
                <a:solidFill>
                  <a:schemeClr val="tx1"/>
                </a:solidFill>
                <a:latin typeface="+mn-lt"/>
                <a:ea typeface="+mn-ea"/>
                <a:cs typeface="+mn-cs"/>
              </a:rPr>
              <a:t> they were NNS. English plus another was Bilingual.</a:t>
            </a:r>
            <a:endParaRPr lang="en-GB" sz="1200" i="0" kern="1200" dirty="0" smtClean="0">
              <a:solidFill>
                <a:schemeClr val="tx1"/>
              </a:solidFill>
              <a:latin typeface="+mn-lt"/>
              <a:ea typeface="+mn-ea"/>
              <a:cs typeface="+mn-cs"/>
            </a:endParaRPr>
          </a:p>
          <a:p>
            <a:endParaRPr lang="en-GB" sz="1200" i="1"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non-native speakers have the smallest mean vocabulary size and the monolinguals the largest, as might be expected</a:t>
            </a:r>
            <a:endParaRPr lang="en-GB" dirty="0" smtClean="0"/>
          </a:p>
          <a:p>
            <a:endParaRPr lang="en-GB" dirty="0" smtClean="0"/>
          </a:p>
          <a:p>
            <a:r>
              <a:rPr lang="en-GB" dirty="0" smtClean="0"/>
              <a:t>Non-natives excluded from</a:t>
            </a:r>
            <a:r>
              <a:rPr lang="en-GB" baseline="0" dirty="0" smtClean="0"/>
              <a:t> further analysis</a:t>
            </a:r>
            <a:endParaRPr lang="en-GB" dirty="0"/>
          </a:p>
        </p:txBody>
      </p:sp>
      <p:sp>
        <p:nvSpPr>
          <p:cNvPr id="4" name="Slide Number Placeholder 3"/>
          <p:cNvSpPr>
            <a:spLocks noGrp="1"/>
          </p:cNvSpPr>
          <p:nvPr>
            <p:ph type="sldNum" sz="quarter" idx="10"/>
          </p:nvPr>
        </p:nvSpPr>
        <p:spPr/>
        <p:txBody>
          <a:bodyPr/>
          <a:lstStyle/>
          <a:p>
            <a:fld id="{0E504904-6BDD-46A3-9BC6-9C668FB37CFD}" type="slidenum">
              <a:rPr lang="en-GB" smtClean="0"/>
              <a:pPr/>
              <a:t>14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suggest very strongly to me that a test based on frequency</a:t>
            </a:r>
            <a:r>
              <a:rPr lang="en-GB" baseline="0" dirty="0" smtClean="0"/>
              <a:t> lists is a good way of systematically accessing the scale of learner </a:t>
            </a:r>
            <a:r>
              <a:rPr lang="en-GB" baseline="0" dirty="0" err="1" smtClean="0"/>
              <a:t>vocab</a:t>
            </a:r>
            <a:r>
              <a:rPr lang="en-GB" baseline="0" dirty="0" smtClean="0"/>
              <a:t> knowledge in L1 (as in L2) </a:t>
            </a:r>
          </a:p>
          <a:p>
            <a:endParaRPr lang="en-GB" baseline="0" dirty="0" smtClean="0"/>
          </a:p>
          <a:p>
            <a:r>
              <a:rPr lang="en-GB" baseline="0" dirty="0" smtClean="0"/>
              <a:t>Knowledge beyond 10,000 words is small. Only 1 response on average (i.e. 500 words) to the 221 words tested beyond the 25,000 word range</a:t>
            </a:r>
            <a:endParaRPr lang="en-GB" dirty="0"/>
          </a:p>
        </p:txBody>
      </p:sp>
      <p:sp>
        <p:nvSpPr>
          <p:cNvPr id="4" name="Slide Number Placeholder 3"/>
          <p:cNvSpPr>
            <a:spLocks noGrp="1"/>
          </p:cNvSpPr>
          <p:nvPr>
            <p:ph type="sldNum" sz="quarter" idx="10"/>
          </p:nvPr>
        </p:nvSpPr>
        <p:spPr/>
        <p:txBody>
          <a:bodyPr/>
          <a:lstStyle/>
          <a:p>
            <a:fld id="{0E504904-6BDD-46A3-9BC6-9C668FB37CFD}" type="slidenum">
              <a:rPr lang="en-GB" smtClean="0"/>
              <a:pPr/>
              <a:t>15</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504904-6BDD-46A3-9BC6-9C668FB37CFD}" type="slidenum">
              <a:rPr lang="en-GB" smtClean="0"/>
              <a:pPr/>
              <a:t>16</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504904-6BDD-46A3-9BC6-9C668FB37CFD}" type="slidenum">
              <a:rPr lang="en-GB" smtClean="0"/>
              <a:pPr/>
              <a:t>17</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504904-6BDD-46A3-9BC6-9C668FB37CFD}" type="slidenum">
              <a:rPr lang="en-GB" smtClean="0"/>
              <a:pPr/>
              <a:t>18</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504904-6BDD-46A3-9BC6-9C668FB37CFD}" type="slidenum">
              <a:rPr lang="en-GB" smtClean="0"/>
              <a:pPr/>
              <a:t>19</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E504904-6BDD-46A3-9BC6-9C668FB37CFD}" type="slidenum">
              <a:rPr lang="en-GB" smtClean="0"/>
              <a:pPr/>
              <a:t>20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a:t>
            </a:r>
            <a:r>
              <a:rPr lang="en-GB" b="1" dirty="0" smtClean="0"/>
              <a:t>Haldane principle</a:t>
            </a:r>
            <a:r>
              <a:rPr lang="en-GB" dirty="0" smtClean="0"/>
              <a:t> is the idea that decisions about what to spend research funds on should be made by researchers rather than politicians. It is named after </a:t>
            </a:r>
            <a:r>
              <a:rPr lang="en-GB" dirty="0" smtClean="0">
                <a:hlinkClick r:id="rId3" action="ppaction://hlinkfile" tooltip="Richard Burdon Haldane"/>
              </a:rPr>
              <a:t>Richard Burdon Haldane</a:t>
            </a:r>
            <a:r>
              <a:rPr lang="en-GB" dirty="0" smtClean="0"/>
              <a:t>, who in 1904 and from 1909 to 1918 chaired committees and commissions which recommended this policy.</a:t>
            </a:r>
            <a:endParaRPr lang="en-GB" dirty="0"/>
          </a:p>
        </p:txBody>
      </p:sp>
      <p:sp>
        <p:nvSpPr>
          <p:cNvPr id="4" name="Slide Number Placeholder 3"/>
          <p:cNvSpPr>
            <a:spLocks noGrp="1"/>
          </p:cNvSpPr>
          <p:nvPr>
            <p:ph type="sldNum" sz="quarter" idx="10"/>
          </p:nvPr>
        </p:nvSpPr>
        <p:spPr/>
        <p:txBody>
          <a:bodyPr/>
          <a:lstStyle/>
          <a:p>
            <a:pPr>
              <a:defRPr/>
            </a:pPr>
            <a:fld id="{958EA47E-1008-406F-B28E-4478C993E7EF}" type="slidenum">
              <a:rPr lang="en-GB" smtClean="0"/>
              <a:pPr>
                <a:defRPr/>
              </a:pPr>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23B43B6-9C60-4761-B529-19BA423D3C37}" type="slidenum">
              <a:rPr lang="en-US" smtClean="0"/>
              <a:pPr>
                <a:defRPr/>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Stumble: trip or fall while walking or running. Walk in an </a:t>
            </a:r>
            <a:r>
              <a:rPr lang="en-GB" dirty="0" err="1" smtClean="0"/>
              <a:t>akward</a:t>
            </a:r>
            <a:r>
              <a:rPr lang="en-GB" dirty="0" smtClean="0"/>
              <a:t> unsteady</a:t>
            </a:r>
            <a:r>
              <a:rPr lang="en-GB" baseline="0" dirty="0" smtClean="0"/>
              <a:t> or unsure way. Make mistakes or hesitate in speech or actions.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any religious organisation to hold civil partnership ceremonies in its places of worship if it so wished. Free vote? Some will vote against – so no free vote? What about commitment to sexual</a:t>
            </a:r>
            <a:r>
              <a:rPr lang="en-GB" baseline="0" dirty="0" smtClean="0"/>
              <a:t> equality</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Creep: crawl with the body touching or near to the ground. Move slowly quietly cautiously. To act in a servile way.</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Swagger: walk or behave in an arrogant manner – to brag loudly</a:t>
            </a:r>
            <a:endParaRPr lang="en-GB" dirty="0" smtClean="0"/>
          </a:p>
          <a:p>
            <a:endParaRPr lang="en-GB" dirty="0"/>
          </a:p>
        </p:txBody>
      </p:sp>
      <p:sp>
        <p:nvSpPr>
          <p:cNvPr id="4" name="Slide Number Placeholder 3"/>
          <p:cNvSpPr>
            <a:spLocks noGrp="1"/>
          </p:cNvSpPr>
          <p:nvPr>
            <p:ph type="sldNum" sz="quarter" idx="10"/>
          </p:nvPr>
        </p:nvSpPr>
        <p:spPr/>
        <p:txBody>
          <a:bodyPr/>
          <a:lstStyle/>
          <a:p>
            <a:fld id="{2C918FF1-4F30-4D25-BDCB-DDD062DF94B2}" type="slidenum">
              <a:rPr lang="en-GB" smtClean="0"/>
              <a:pPr/>
              <a:t>25</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endParaRPr lang="en-GB" smtClean="0"/>
          </a:p>
        </p:txBody>
      </p:sp>
      <p:sp>
        <p:nvSpPr>
          <p:cNvPr id="60420" name="Slide Number Placeholder 3"/>
          <p:cNvSpPr>
            <a:spLocks noGrp="1"/>
          </p:cNvSpPr>
          <p:nvPr>
            <p:ph type="sldNum" sz="quarter" idx="5"/>
          </p:nvPr>
        </p:nvSpPr>
        <p:spPr>
          <a:noFill/>
        </p:spPr>
        <p:txBody>
          <a:bodyPr/>
          <a:lstStyle/>
          <a:p>
            <a:fld id="{54BCE018-2828-4FCF-91C9-80FEC28EF2B1}" type="slidenum">
              <a:rPr lang="en-US" smtClean="0"/>
              <a:pPr/>
              <a:t>26</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GB" smtClean="0"/>
          </a:p>
        </p:txBody>
      </p:sp>
      <p:sp>
        <p:nvSpPr>
          <p:cNvPr id="61444" name="Slide Number Placeholder 3"/>
          <p:cNvSpPr>
            <a:spLocks noGrp="1"/>
          </p:cNvSpPr>
          <p:nvPr>
            <p:ph type="sldNum" sz="quarter" idx="5"/>
          </p:nvPr>
        </p:nvSpPr>
        <p:spPr>
          <a:noFill/>
        </p:spPr>
        <p:txBody>
          <a:bodyPr/>
          <a:lstStyle/>
          <a:p>
            <a:fld id="{4D277721-691C-41D9-BAA1-F75163BEF239}" type="slidenum">
              <a:rPr lang="en-US" smtClean="0"/>
              <a:pPr/>
              <a:t>27</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Jump</a:t>
            </a:r>
            <a:r>
              <a:rPr lang="en-GB" baseline="0" dirty="0" smtClean="0"/>
              <a:t> up and down: no </a:t>
            </a:r>
            <a:r>
              <a:rPr lang="en-GB" baseline="0" dirty="0" err="1" smtClean="0"/>
              <a:t>translocational</a:t>
            </a:r>
            <a:r>
              <a:rPr lang="en-GB" baseline="0" dirty="0" smtClean="0"/>
              <a:t> meaning. Jump over the fence: translocation</a:t>
            </a:r>
            <a:endParaRPr lang="en-GB" dirty="0"/>
          </a:p>
        </p:txBody>
      </p:sp>
      <p:sp>
        <p:nvSpPr>
          <p:cNvPr id="4" name="Slide Number Placeholder 3"/>
          <p:cNvSpPr>
            <a:spLocks noGrp="1"/>
          </p:cNvSpPr>
          <p:nvPr>
            <p:ph type="sldNum" sz="quarter" idx="10"/>
          </p:nvPr>
        </p:nvSpPr>
        <p:spPr/>
        <p:txBody>
          <a:bodyPr/>
          <a:lstStyle/>
          <a:p>
            <a:pPr>
              <a:defRPr/>
            </a:pPr>
            <a:fld id="{B5FD7F75-C7E7-43F1-8ACC-48E320C7C5E1}" type="slidenum">
              <a:rPr lang="en-US" smtClean="0"/>
              <a:pPr>
                <a:defRPr/>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7A299524-C1DA-4D1D-B854-D4DCE34AC1B4}" type="slidenum">
              <a:rPr lang="en-US" smtClean="0"/>
              <a:pPr/>
              <a:t>30</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latin typeface="TimesNew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822B4C6-3A4A-4F2B-A255-E5CAF808E346}" type="slidenum">
              <a:rPr lang="en-US" smtClean="0"/>
              <a:pPr/>
              <a:t>31</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Times New Roman" pitchFamily="18" charset="0"/>
                <a:ea typeface="+mn-ea"/>
                <a:cs typeface="+mn-cs"/>
              </a:rPr>
              <a:t>L2 learners continue to base the production of L2 speech on conceptualisation patterns they have acquired for their L1, and this reveals itself in the information they select for verbalisation (e.g. whether or not they pay attention to </a:t>
            </a:r>
            <a:r>
              <a:rPr lang="en-GB" sz="1200" kern="1200" cap="small" dirty="0" smtClean="0">
                <a:solidFill>
                  <a:schemeClr val="tx1"/>
                </a:solidFill>
                <a:latin typeface="Times New Roman" pitchFamily="18" charset="0"/>
                <a:ea typeface="+mn-ea"/>
                <a:cs typeface="+mn-cs"/>
              </a:rPr>
              <a:t>manner</a:t>
            </a:r>
            <a:r>
              <a:rPr lang="en-GB" sz="1200" kern="1200" dirty="0" smtClean="0">
                <a:solidFill>
                  <a:schemeClr val="tx1"/>
                </a:solidFill>
                <a:latin typeface="Times New Roman" pitchFamily="18" charset="0"/>
                <a:ea typeface="+mn-ea"/>
                <a:cs typeface="+mn-cs"/>
              </a:rPr>
              <a:t>) and in the segmentation, structuring and linearization of the information, as well as in the perspectives they take on the event (see also </a:t>
            </a:r>
            <a:r>
              <a:rPr lang="en-GB" sz="1200" kern="1200" dirty="0" err="1" smtClean="0">
                <a:solidFill>
                  <a:schemeClr val="tx1"/>
                </a:solidFill>
                <a:latin typeface="Times New Roman" pitchFamily="18" charset="0"/>
                <a:ea typeface="+mn-ea"/>
                <a:cs typeface="+mn-cs"/>
              </a:rPr>
              <a:t>Daller</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Treffers-Daller</a:t>
            </a:r>
            <a:r>
              <a:rPr lang="en-GB" sz="1200" kern="1200" dirty="0" smtClean="0">
                <a:solidFill>
                  <a:schemeClr val="tx1"/>
                </a:solidFill>
                <a:latin typeface="Times New Roman" pitchFamily="18" charset="0"/>
                <a:ea typeface="+mn-ea"/>
                <a:cs typeface="+mn-cs"/>
              </a:rPr>
              <a:t> and Furman 2011 for further discussion of conceptual transfer in motion event construal among Turkish-German bilinguals). </a:t>
            </a:r>
          </a:p>
          <a:p>
            <a:r>
              <a:rPr lang="en-GB" sz="1200" kern="1200" dirty="0" smtClean="0">
                <a:solidFill>
                  <a:schemeClr val="tx1"/>
                </a:solidFill>
                <a:latin typeface="Times New Roman" pitchFamily="18" charset="0"/>
                <a:ea typeface="+mn-ea"/>
                <a:cs typeface="+mn-cs"/>
              </a:rPr>
              <a:t>But is</a:t>
            </a:r>
            <a:r>
              <a:rPr lang="en-GB" sz="1200" kern="1200" baseline="0" dirty="0" smtClean="0">
                <a:solidFill>
                  <a:schemeClr val="tx1"/>
                </a:solidFill>
                <a:latin typeface="Times New Roman" pitchFamily="18" charset="0"/>
                <a:ea typeface="+mn-ea"/>
                <a:cs typeface="+mn-cs"/>
              </a:rPr>
              <a:t> this true for all domains, irrespective of the groups?</a:t>
            </a:r>
            <a:endParaRPr lang="en-GB" dirty="0"/>
          </a:p>
        </p:txBody>
      </p:sp>
      <p:sp>
        <p:nvSpPr>
          <p:cNvPr id="4" name="Slide Number Placeholder 3"/>
          <p:cNvSpPr>
            <a:spLocks noGrp="1"/>
          </p:cNvSpPr>
          <p:nvPr>
            <p:ph type="sldNum" sz="quarter" idx="10"/>
          </p:nvPr>
        </p:nvSpPr>
        <p:spPr/>
        <p:txBody>
          <a:bodyPr/>
          <a:lstStyle/>
          <a:p>
            <a:pPr>
              <a:defRPr/>
            </a:pPr>
            <a:fld id="{B5FD7F75-C7E7-43F1-8ACC-48E320C7C5E1}" type="slidenum">
              <a:rPr lang="en-US" smtClean="0"/>
              <a:pPr>
                <a:defRPr/>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solidFill>
                  <a:schemeClr val="tx1"/>
                </a:solidFill>
                <a:latin typeface="+mn-lt"/>
                <a:ea typeface="+mn-ea"/>
                <a:cs typeface="+mn-cs"/>
              </a:rPr>
              <a:t>debate regarding learners’ ability to restructure the conceptual system is however f</a:t>
            </a:r>
          </a:p>
          <a:p>
            <a:r>
              <a:rPr lang="en-GB" sz="800" kern="1200" dirty="0" err="1" smtClean="0">
                <a:solidFill>
                  <a:schemeClr val="tx1"/>
                </a:solidFill>
                <a:latin typeface="Times New Roman" pitchFamily="18" charset="0"/>
                <a:ea typeface="+mn-ea"/>
                <a:cs typeface="+mn-cs"/>
              </a:rPr>
              <a:t>Cadierno</a:t>
            </a:r>
            <a:r>
              <a:rPr lang="en-GB" sz="800" kern="1200" dirty="0" smtClean="0">
                <a:solidFill>
                  <a:schemeClr val="tx1"/>
                </a:solidFill>
                <a:latin typeface="Times New Roman" pitchFamily="18" charset="0"/>
                <a:ea typeface="+mn-ea"/>
                <a:cs typeface="+mn-cs"/>
              </a:rPr>
              <a:t> (2010) finds more evidence for L1 transfer than in her earlier work. Because of the mixed evidence in this domain </a:t>
            </a:r>
            <a:r>
              <a:rPr lang="en-GB" sz="800" kern="1200" dirty="0" err="1" smtClean="0">
                <a:solidFill>
                  <a:schemeClr val="tx1"/>
                </a:solidFill>
                <a:latin typeface="Times New Roman" pitchFamily="18" charset="0"/>
                <a:ea typeface="+mn-ea"/>
                <a:cs typeface="+mn-cs"/>
              </a:rPr>
              <a:t>Schmiedtova</a:t>
            </a:r>
            <a:r>
              <a:rPr lang="en-GB" sz="800" kern="1200" dirty="0" smtClean="0">
                <a:solidFill>
                  <a:schemeClr val="tx1"/>
                </a:solidFill>
                <a:latin typeface="Times New Roman" pitchFamily="18" charset="0"/>
                <a:ea typeface="+mn-ea"/>
                <a:cs typeface="+mn-cs"/>
              </a:rPr>
              <a:t>, von </a:t>
            </a:r>
            <a:r>
              <a:rPr lang="en-GB" sz="800" kern="1200" dirty="0" err="1" smtClean="0">
                <a:solidFill>
                  <a:schemeClr val="tx1"/>
                </a:solidFill>
                <a:latin typeface="Times New Roman" pitchFamily="18" charset="0"/>
                <a:ea typeface="+mn-ea"/>
                <a:cs typeface="+mn-cs"/>
              </a:rPr>
              <a:t>Stutterheim</a:t>
            </a:r>
            <a:r>
              <a:rPr lang="en-GB" sz="800" kern="1200" dirty="0" smtClean="0">
                <a:solidFill>
                  <a:schemeClr val="tx1"/>
                </a:solidFill>
                <a:latin typeface="Times New Roman" pitchFamily="18" charset="0"/>
                <a:ea typeface="+mn-ea"/>
                <a:cs typeface="+mn-cs"/>
              </a:rPr>
              <a:t> and </a:t>
            </a:r>
            <a:r>
              <a:rPr lang="en-GB" sz="800" kern="1200" dirty="0" err="1" smtClean="0">
                <a:solidFill>
                  <a:schemeClr val="tx1"/>
                </a:solidFill>
                <a:latin typeface="Times New Roman" pitchFamily="18" charset="0"/>
                <a:ea typeface="+mn-ea"/>
                <a:cs typeface="+mn-cs"/>
              </a:rPr>
              <a:t>Caroll</a:t>
            </a:r>
            <a:r>
              <a:rPr lang="en-GB" sz="800" kern="1200" dirty="0" smtClean="0">
                <a:solidFill>
                  <a:schemeClr val="tx1"/>
                </a:solidFill>
                <a:latin typeface="Times New Roman" pitchFamily="18" charset="0"/>
                <a:ea typeface="+mn-ea"/>
                <a:cs typeface="+mn-cs"/>
              </a:rPr>
              <a:t> (2011) call for more studies to gain a better understanding of the role of different factors in the domain of event conceptualization in L2. According to </a:t>
            </a:r>
            <a:r>
              <a:rPr lang="en-GB" sz="800" kern="1200" dirty="0" err="1" smtClean="0">
                <a:solidFill>
                  <a:schemeClr val="tx1"/>
                </a:solidFill>
                <a:latin typeface="Times New Roman" pitchFamily="18" charset="0"/>
                <a:ea typeface="+mn-ea"/>
                <a:cs typeface="+mn-cs"/>
              </a:rPr>
              <a:t>Hendriks</a:t>
            </a:r>
            <a:r>
              <a:rPr lang="en-GB" sz="800" kern="1200" dirty="0" smtClean="0">
                <a:solidFill>
                  <a:schemeClr val="tx1"/>
                </a:solidFill>
                <a:latin typeface="Times New Roman" pitchFamily="18" charset="0"/>
                <a:ea typeface="+mn-ea"/>
                <a:cs typeface="+mn-cs"/>
              </a:rPr>
              <a:t> et al. (2008: 21) in particular studies of students of different proficiency levels can provide more insight into whether or not learners are able to reconceptualise spatial information in L2 acquisition. The current study aims to shed light on the issue by comparing motion event construal among L1 English adult learners of French of two different levels (intermediate and advanced).</a:t>
            </a:r>
          </a:p>
          <a:p>
            <a:endParaRPr lang="en-GB" dirty="0" smtClean="0"/>
          </a:p>
          <a:p>
            <a:r>
              <a:rPr lang="en-GB" dirty="0" err="1" smtClean="0">
                <a:solidFill>
                  <a:schemeClr val="tx1"/>
                </a:solidFill>
                <a:latin typeface="+mn-lt"/>
                <a:ea typeface="+mn-ea"/>
                <a:cs typeface="+mn-cs"/>
              </a:rPr>
              <a:t>ar</a:t>
            </a:r>
            <a:r>
              <a:rPr lang="en-GB" dirty="0" smtClean="0">
                <a:solidFill>
                  <a:schemeClr val="tx1"/>
                </a:solidFill>
                <a:latin typeface="+mn-lt"/>
                <a:ea typeface="+mn-ea"/>
                <a:cs typeface="+mn-cs"/>
              </a:rPr>
              <a:t> from settled (</a:t>
            </a:r>
            <a:r>
              <a:rPr lang="en-GB" dirty="0" err="1" smtClean="0">
                <a:solidFill>
                  <a:schemeClr val="tx1"/>
                </a:solidFill>
                <a:latin typeface="+mn-lt"/>
                <a:ea typeface="+mn-ea"/>
                <a:cs typeface="+mn-cs"/>
              </a:rPr>
              <a:t>Schmiedtova</a:t>
            </a:r>
            <a:r>
              <a:rPr lang="en-GB" dirty="0" smtClean="0">
                <a:solidFill>
                  <a:schemeClr val="tx1"/>
                </a:solidFill>
                <a:latin typeface="+mn-lt"/>
                <a:ea typeface="+mn-ea"/>
                <a:cs typeface="+mn-cs"/>
              </a:rPr>
              <a:t>, van </a:t>
            </a:r>
            <a:r>
              <a:rPr lang="en-GB" dirty="0" err="1" smtClean="0">
                <a:solidFill>
                  <a:schemeClr val="tx1"/>
                </a:solidFill>
                <a:latin typeface="+mn-lt"/>
                <a:ea typeface="+mn-ea"/>
                <a:cs typeface="+mn-cs"/>
              </a:rPr>
              <a:t>Stutterheim</a:t>
            </a:r>
            <a:r>
              <a:rPr lang="en-GB" dirty="0" smtClean="0">
                <a:solidFill>
                  <a:schemeClr val="tx1"/>
                </a:solidFill>
                <a:latin typeface="+mn-lt"/>
                <a:ea typeface="+mn-ea"/>
                <a:cs typeface="+mn-cs"/>
              </a:rPr>
              <a:t> and </a:t>
            </a:r>
            <a:r>
              <a:rPr lang="en-GB" dirty="0" err="1" smtClean="0">
                <a:solidFill>
                  <a:schemeClr val="tx1"/>
                </a:solidFill>
                <a:latin typeface="+mn-lt"/>
                <a:ea typeface="+mn-ea"/>
                <a:cs typeface="+mn-cs"/>
              </a:rPr>
              <a:t>Caroll</a:t>
            </a:r>
            <a:r>
              <a:rPr lang="en-GB" dirty="0" smtClean="0">
                <a:solidFill>
                  <a:schemeClr val="tx1"/>
                </a:solidFill>
                <a:latin typeface="+mn-lt"/>
                <a:ea typeface="+mn-ea"/>
                <a:cs typeface="+mn-cs"/>
              </a:rPr>
              <a:t> 2011). </a:t>
            </a:r>
            <a:endParaRPr lang="en-GB" dirty="0"/>
          </a:p>
        </p:txBody>
      </p:sp>
      <p:sp>
        <p:nvSpPr>
          <p:cNvPr id="4" name="Slide Number Placeholder 3"/>
          <p:cNvSpPr>
            <a:spLocks noGrp="1"/>
          </p:cNvSpPr>
          <p:nvPr>
            <p:ph type="sldNum" sz="quarter" idx="10"/>
          </p:nvPr>
        </p:nvSpPr>
        <p:spPr/>
        <p:txBody>
          <a:bodyPr/>
          <a:lstStyle/>
          <a:p>
            <a:pPr>
              <a:defRPr/>
            </a:pPr>
            <a:fld id="{B5FD7F75-C7E7-43F1-8ACC-48E320C7C5E1}" type="slidenum">
              <a:rPr lang="en-US" smtClean="0"/>
              <a:pPr>
                <a:defRPr/>
              </a:pPr>
              <a:t>34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Distinction</a:t>
            </a:r>
            <a:r>
              <a:rPr lang="en-GB" baseline="0" dirty="0" smtClean="0"/>
              <a:t> between S and V-languages not absolute but gradual. </a:t>
            </a:r>
            <a:r>
              <a:rPr lang="en-GB" dirty="0" smtClean="0"/>
              <a:t>English learners of French are presented with a target system that is relatively opaque (</a:t>
            </a:r>
            <a:r>
              <a:rPr lang="en-GB" dirty="0" err="1" smtClean="0"/>
              <a:t>Hendriks</a:t>
            </a:r>
            <a:r>
              <a:rPr lang="en-GB" dirty="0" smtClean="0"/>
              <a:t> et al 2008).</a:t>
            </a:r>
          </a:p>
          <a:p>
            <a:endParaRPr lang="en-GB" dirty="0"/>
          </a:p>
        </p:txBody>
      </p:sp>
      <p:sp>
        <p:nvSpPr>
          <p:cNvPr id="4" name="Slide Number Placeholder 3"/>
          <p:cNvSpPr>
            <a:spLocks noGrp="1"/>
          </p:cNvSpPr>
          <p:nvPr>
            <p:ph type="sldNum" sz="quarter" idx="10"/>
          </p:nvPr>
        </p:nvSpPr>
        <p:spPr/>
        <p:txBody>
          <a:bodyPr/>
          <a:lstStyle/>
          <a:p>
            <a:pPr>
              <a:defRPr/>
            </a:pPr>
            <a:fld id="{B5FD7F75-C7E7-43F1-8ACC-48E320C7C5E1}" type="slidenum">
              <a:rPr lang="en-US" smtClean="0"/>
              <a:pPr>
                <a:defRPr/>
              </a:pPr>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xfrm>
            <a:off x="914400" y="4343400"/>
            <a:ext cx="5029200" cy="4114800"/>
          </a:xfrm>
          <a:noFill/>
        </p:spPr>
        <p:txBody>
          <a:bodyPr/>
          <a:lstStyle/>
          <a:p>
            <a:pPr eaLnBrk="1" hangingPunct="1"/>
            <a:endParaRPr lang="en-US" smtClean="0"/>
          </a:p>
        </p:txBody>
      </p:sp>
      <p:sp>
        <p:nvSpPr>
          <p:cNvPr id="91140"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3E608A96-B390-49DE-BBAA-427B0A35A02E}" type="slidenum">
              <a:rPr lang="en-GB" sz="1200">
                <a:latin typeface="Times New Roman" pitchFamily="18" charset="0"/>
              </a:rPr>
              <a:pPr algn="r" eaLnBrk="0" hangingPunct="0"/>
              <a:t>3</a:t>
            </a:fld>
            <a:endParaRPr lang="en-GB" sz="120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Times New Roman" pitchFamily="18" charset="0"/>
                <a:ea typeface="+mn-ea"/>
                <a:cs typeface="+mn-cs"/>
              </a:rPr>
              <a:t>In order to familiarize themselves with the data collection procedure, and to prepare for speaking in the L2, they were asked to explain on tape in French why they learnt French and to count to thirty in the L2 before telling the stories.  We assumed this would also help trigger an L2 speaking mode (</a:t>
            </a:r>
            <a:r>
              <a:rPr lang="en-GB" sz="1200" kern="1200" dirty="0" err="1" smtClean="0">
                <a:solidFill>
                  <a:schemeClr val="tx1"/>
                </a:solidFill>
                <a:latin typeface="Times New Roman" pitchFamily="18" charset="0"/>
                <a:ea typeface="+mn-ea"/>
                <a:cs typeface="+mn-cs"/>
              </a:rPr>
              <a:t>Grosjean</a:t>
            </a:r>
            <a:r>
              <a:rPr lang="en-GB" sz="1200" kern="1200" dirty="0" smtClean="0">
                <a:solidFill>
                  <a:schemeClr val="tx1"/>
                </a:solidFill>
                <a:latin typeface="Times New Roman" pitchFamily="18" charset="0"/>
                <a:ea typeface="+mn-ea"/>
                <a:cs typeface="+mn-cs"/>
              </a:rPr>
              <a:t> 2001), </a:t>
            </a:r>
            <a:endParaRPr lang="en-GB" dirty="0"/>
          </a:p>
        </p:txBody>
      </p:sp>
      <p:sp>
        <p:nvSpPr>
          <p:cNvPr id="4" name="Slide Number Placeholder 3"/>
          <p:cNvSpPr>
            <a:spLocks noGrp="1"/>
          </p:cNvSpPr>
          <p:nvPr>
            <p:ph type="sldNum" sz="quarter" idx="10"/>
          </p:nvPr>
        </p:nvSpPr>
        <p:spPr/>
        <p:txBody>
          <a:bodyPr/>
          <a:lstStyle/>
          <a:p>
            <a:pPr>
              <a:defRPr/>
            </a:pPr>
            <a:fld id="{B5FD7F75-C7E7-43F1-8ACC-48E320C7C5E1}" type="slidenum">
              <a:rPr lang="en-US" smtClean="0"/>
              <a:pPr>
                <a:defRPr/>
              </a:pPr>
              <a:t>36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5FD7F75-C7E7-43F1-8ACC-48E320C7C5E1}" type="slidenum">
              <a:rPr lang="en-US" smtClean="0"/>
              <a:pPr>
                <a:defRPr/>
              </a:pPr>
              <a:t>37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5FD7F75-C7E7-43F1-8ACC-48E320C7C5E1}" type="slidenum">
              <a:rPr lang="en-US" smtClean="0"/>
              <a:pPr>
                <a:defRPr/>
              </a:pPr>
              <a:t>38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Times New Roman" pitchFamily="18" charset="0"/>
                <a:ea typeface="+mn-ea"/>
                <a:cs typeface="+mn-cs"/>
              </a:rPr>
              <a:t>We selected verbs that were used by all three French-speaking groups, one from each type of motion verbs, and calculated how often it was used as a percentage of the total number of motion verbs used by that group. Figure 3 shows that the deictic verb </a:t>
            </a:r>
            <a:r>
              <a:rPr lang="en-GB" sz="1200" i="1" kern="1200" dirty="0" err="1" smtClean="0">
                <a:solidFill>
                  <a:schemeClr val="tx1"/>
                </a:solidFill>
                <a:latin typeface="Times New Roman" pitchFamily="18" charset="0"/>
                <a:ea typeface="+mn-ea"/>
                <a:cs typeface="+mn-cs"/>
              </a:rPr>
              <a:t>aller</a:t>
            </a:r>
            <a:r>
              <a:rPr lang="en-GB" sz="1200" kern="1200" dirty="0" smtClean="0">
                <a:solidFill>
                  <a:schemeClr val="tx1"/>
                </a:solidFill>
                <a:latin typeface="Times New Roman" pitchFamily="18" charset="0"/>
                <a:ea typeface="+mn-ea"/>
                <a:cs typeface="+mn-cs"/>
              </a:rPr>
              <a:t> and the manner verb </a:t>
            </a:r>
            <a:r>
              <a:rPr lang="en-GB" sz="1200" i="1" kern="1200" dirty="0" err="1" smtClean="0">
                <a:solidFill>
                  <a:schemeClr val="tx1"/>
                </a:solidFill>
                <a:latin typeface="Times New Roman" pitchFamily="18" charset="0"/>
                <a:ea typeface="+mn-ea"/>
                <a:cs typeface="+mn-cs"/>
              </a:rPr>
              <a:t>courir</a:t>
            </a:r>
            <a:r>
              <a:rPr lang="en-GB" sz="1200" kern="1200" dirty="0" smtClean="0">
                <a:solidFill>
                  <a:schemeClr val="tx1"/>
                </a:solidFill>
                <a:latin typeface="Times New Roman" pitchFamily="18" charset="0"/>
                <a:ea typeface="+mn-ea"/>
                <a:cs typeface="+mn-cs"/>
              </a:rPr>
              <a:t> are employed less and less frequently as language proficiency goes up, whilst the frequency of the path verb </a:t>
            </a:r>
            <a:r>
              <a:rPr lang="en-GB" sz="1200" i="1" kern="1200" dirty="0" err="1" smtClean="0">
                <a:solidFill>
                  <a:schemeClr val="tx1"/>
                </a:solidFill>
                <a:latin typeface="Times New Roman" pitchFamily="18" charset="0"/>
                <a:ea typeface="+mn-ea"/>
                <a:cs typeface="+mn-cs"/>
              </a:rPr>
              <a:t>arriver</a:t>
            </a:r>
            <a:r>
              <a:rPr lang="en-GB" sz="1200" kern="1200" dirty="0" smtClean="0">
                <a:solidFill>
                  <a:schemeClr val="tx1"/>
                </a:solidFill>
                <a:latin typeface="Times New Roman" pitchFamily="18" charset="0"/>
                <a:ea typeface="+mn-ea"/>
                <a:cs typeface="+mn-cs"/>
              </a:rPr>
              <a:t> and the verb of caused motion </a:t>
            </a:r>
            <a:r>
              <a:rPr lang="en-GB" sz="1200" i="1" kern="1200" dirty="0" smtClean="0">
                <a:solidFill>
                  <a:schemeClr val="tx1"/>
                </a:solidFill>
                <a:latin typeface="Times New Roman" pitchFamily="18" charset="0"/>
                <a:ea typeface="+mn-ea"/>
                <a:cs typeface="+mn-cs"/>
              </a:rPr>
              <a:t>(r)</a:t>
            </a:r>
            <a:r>
              <a:rPr lang="en-GB" sz="1200" i="1" kern="1200" dirty="0" err="1" smtClean="0">
                <a:solidFill>
                  <a:schemeClr val="tx1"/>
                </a:solidFill>
                <a:latin typeface="Times New Roman" pitchFamily="18" charset="0"/>
                <a:ea typeface="+mn-ea"/>
                <a:cs typeface="+mn-cs"/>
              </a:rPr>
              <a:t>amener</a:t>
            </a:r>
            <a:r>
              <a:rPr lang="en-GB" sz="1200" kern="1200" dirty="0" smtClean="0">
                <a:solidFill>
                  <a:schemeClr val="tx1"/>
                </a:solidFill>
                <a:latin typeface="Times New Roman" pitchFamily="18" charset="0"/>
                <a:ea typeface="+mn-ea"/>
                <a:cs typeface="+mn-cs"/>
              </a:rPr>
              <a:t> increases. The same effect is visible in the differences in rank order of frequency of the verbs: </a:t>
            </a:r>
            <a:r>
              <a:rPr lang="en-GB" sz="1200" i="1" kern="1200" dirty="0" err="1" smtClean="0">
                <a:solidFill>
                  <a:schemeClr val="tx1"/>
                </a:solidFill>
                <a:latin typeface="Times New Roman" pitchFamily="18" charset="0"/>
                <a:ea typeface="+mn-ea"/>
                <a:cs typeface="+mn-cs"/>
              </a:rPr>
              <a:t>arriver</a:t>
            </a:r>
            <a:r>
              <a:rPr lang="en-GB" sz="1200" kern="1200" dirty="0" smtClean="0">
                <a:solidFill>
                  <a:schemeClr val="tx1"/>
                </a:solidFill>
                <a:latin typeface="Times New Roman" pitchFamily="18" charset="0"/>
                <a:ea typeface="+mn-ea"/>
                <a:cs typeface="+mn-cs"/>
              </a:rPr>
              <a:t>, for example, ranks fifth among the motion verbs at level one, but third at level three and it is the most frequent motion verb among the native speaker. By comparison, the manner verb </a:t>
            </a:r>
            <a:r>
              <a:rPr lang="en-GB" sz="1200" i="1" kern="1200" dirty="0" err="1" smtClean="0">
                <a:solidFill>
                  <a:schemeClr val="tx1"/>
                </a:solidFill>
                <a:latin typeface="Times New Roman" pitchFamily="18" charset="0"/>
                <a:ea typeface="+mn-ea"/>
                <a:cs typeface="+mn-cs"/>
              </a:rPr>
              <a:t>courir</a:t>
            </a:r>
            <a:r>
              <a:rPr lang="en-GB" sz="1200" kern="1200" dirty="0" smtClean="0">
                <a:solidFill>
                  <a:schemeClr val="tx1"/>
                </a:solidFill>
                <a:latin typeface="Times New Roman" pitchFamily="18" charset="0"/>
                <a:ea typeface="+mn-ea"/>
                <a:cs typeface="+mn-cs"/>
              </a:rPr>
              <a:t> drops in rank: at level one it is the third most frequent verb, at level three it occupies rank six and among the native speakers it is at rank nine.</a:t>
            </a:r>
          </a:p>
          <a:p>
            <a:endParaRPr lang="en-GB" dirty="0"/>
          </a:p>
        </p:txBody>
      </p:sp>
      <p:sp>
        <p:nvSpPr>
          <p:cNvPr id="4" name="Slide Number Placeholder 3"/>
          <p:cNvSpPr>
            <a:spLocks noGrp="1"/>
          </p:cNvSpPr>
          <p:nvPr>
            <p:ph type="sldNum" sz="quarter" idx="10"/>
          </p:nvPr>
        </p:nvSpPr>
        <p:spPr/>
        <p:txBody>
          <a:bodyPr/>
          <a:lstStyle/>
          <a:p>
            <a:pPr>
              <a:defRPr/>
            </a:pPr>
            <a:fld id="{B5FD7F75-C7E7-43F1-8ACC-48E320C7C5E1}" type="slidenum">
              <a:rPr lang="en-US" smtClean="0"/>
              <a:pPr>
                <a:defRPr/>
              </a:pPr>
              <a:t>39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Times New Roman" pitchFamily="18" charset="0"/>
                <a:ea typeface="+mn-ea"/>
                <a:cs typeface="+mn-cs"/>
              </a:rPr>
              <a:t>the level one students are significantly different from the native speakers of French (</a:t>
            </a:r>
            <a:r>
              <a:rPr lang="en-GB" sz="1200" i="1" kern="1200" dirty="0" smtClean="0">
                <a:solidFill>
                  <a:schemeClr val="tx1"/>
                </a:solidFill>
                <a:latin typeface="Times New Roman" pitchFamily="18" charset="0"/>
                <a:ea typeface="+mn-ea"/>
                <a:cs typeface="+mn-cs"/>
              </a:rPr>
              <a:t>X</a:t>
            </a:r>
            <a:r>
              <a:rPr lang="en-GB" sz="1200" kern="1200" baseline="30000" dirty="0" smtClean="0">
                <a:solidFill>
                  <a:schemeClr val="tx1"/>
                </a:solidFill>
                <a:latin typeface="Times New Roman" pitchFamily="18" charset="0"/>
                <a:ea typeface="+mn-ea"/>
                <a:cs typeface="+mn-cs"/>
              </a:rPr>
              <a:t>2</a:t>
            </a:r>
            <a:r>
              <a:rPr lang="en-GB" sz="1200" kern="1200" dirty="0" smtClean="0">
                <a:solidFill>
                  <a:schemeClr val="tx1"/>
                </a:solidFill>
                <a:latin typeface="Times New Roman" pitchFamily="18" charset="0"/>
                <a:ea typeface="+mn-ea"/>
                <a:cs typeface="+mn-cs"/>
              </a:rPr>
              <a:t> (1)= 7.5, p&lt; .01), as well as from the native speakers of English (</a:t>
            </a:r>
            <a:r>
              <a:rPr lang="en-GB" sz="1200" i="1" kern="1200" dirty="0" smtClean="0">
                <a:solidFill>
                  <a:schemeClr val="tx1"/>
                </a:solidFill>
                <a:latin typeface="Times New Roman" pitchFamily="18" charset="0"/>
                <a:ea typeface="+mn-ea"/>
                <a:cs typeface="+mn-cs"/>
              </a:rPr>
              <a:t>X</a:t>
            </a:r>
            <a:r>
              <a:rPr lang="en-GB" sz="1200" kern="1200" baseline="30000" dirty="0" smtClean="0">
                <a:solidFill>
                  <a:schemeClr val="tx1"/>
                </a:solidFill>
                <a:latin typeface="Times New Roman" pitchFamily="18" charset="0"/>
                <a:ea typeface="+mn-ea"/>
                <a:cs typeface="+mn-cs"/>
              </a:rPr>
              <a:t>2</a:t>
            </a:r>
            <a:r>
              <a:rPr lang="en-GB" sz="1200" kern="1200" dirty="0" smtClean="0">
                <a:solidFill>
                  <a:schemeClr val="tx1"/>
                </a:solidFill>
                <a:latin typeface="Times New Roman" pitchFamily="18" charset="0"/>
                <a:ea typeface="+mn-ea"/>
                <a:cs typeface="+mn-cs"/>
              </a:rPr>
              <a:t> (1)= 36.0, p&lt; .001) but they are not significantly different from the level three students (</a:t>
            </a:r>
            <a:r>
              <a:rPr lang="en-GB" sz="1200" i="1" kern="1200" dirty="0" smtClean="0">
                <a:solidFill>
                  <a:schemeClr val="tx1"/>
                </a:solidFill>
                <a:latin typeface="Times New Roman" pitchFamily="18" charset="0"/>
                <a:ea typeface="+mn-ea"/>
                <a:cs typeface="+mn-cs"/>
              </a:rPr>
              <a:t>X</a:t>
            </a:r>
            <a:r>
              <a:rPr lang="en-GB" sz="1200" kern="1200" baseline="30000" dirty="0" smtClean="0">
                <a:solidFill>
                  <a:schemeClr val="tx1"/>
                </a:solidFill>
                <a:latin typeface="Times New Roman" pitchFamily="18" charset="0"/>
                <a:ea typeface="+mn-ea"/>
                <a:cs typeface="+mn-cs"/>
              </a:rPr>
              <a:t>2</a:t>
            </a:r>
            <a:r>
              <a:rPr lang="en-GB" sz="1200" kern="1200" dirty="0" smtClean="0">
                <a:solidFill>
                  <a:schemeClr val="tx1"/>
                </a:solidFill>
                <a:latin typeface="Times New Roman" pitchFamily="18" charset="0"/>
                <a:ea typeface="+mn-ea"/>
                <a:cs typeface="+mn-cs"/>
              </a:rPr>
              <a:t> (1)= 3.08, p = .101). The level three students are also significantly different from the native speakers of English (</a:t>
            </a:r>
            <a:r>
              <a:rPr lang="en-GB" sz="1200" i="1" kern="1200" dirty="0" smtClean="0">
                <a:solidFill>
                  <a:schemeClr val="tx1"/>
                </a:solidFill>
                <a:latin typeface="Times New Roman" pitchFamily="18" charset="0"/>
                <a:ea typeface="+mn-ea"/>
                <a:cs typeface="+mn-cs"/>
              </a:rPr>
              <a:t>X</a:t>
            </a:r>
            <a:r>
              <a:rPr lang="en-GB" sz="1200" kern="1200" baseline="30000" dirty="0" smtClean="0">
                <a:solidFill>
                  <a:schemeClr val="tx1"/>
                </a:solidFill>
                <a:latin typeface="Times New Roman" pitchFamily="18" charset="0"/>
                <a:ea typeface="+mn-ea"/>
                <a:cs typeface="+mn-cs"/>
              </a:rPr>
              <a:t>2</a:t>
            </a:r>
            <a:r>
              <a:rPr lang="en-GB" sz="1200" kern="1200" dirty="0" smtClean="0">
                <a:solidFill>
                  <a:schemeClr val="tx1"/>
                </a:solidFill>
                <a:latin typeface="Times New Roman" pitchFamily="18" charset="0"/>
                <a:ea typeface="+mn-ea"/>
                <a:cs typeface="+mn-cs"/>
              </a:rPr>
              <a:t>  (1) = 73.2, p&lt; .001) but they are </a:t>
            </a:r>
            <a:r>
              <a:rPr lang="en-GB" sz="1200" b="1" kern="1200" dirty="0" smtClean="0">
                <a:solidFill>
                  <a:schemeClr val="tx1"/>
                </a:solidFill>
                <a:latin typeface="Times New Roman" pitchFamily="18" charset="0"/>
                <a:ea typeface="+mn-ea"/>
                <a:cs typeface="+mn-cs"/>
              </a:rPr>
              <a:t>not</a:t>
            </a:r>
            <a:r>
              <a:rPr lang="en-GB" sz="1200" kern="1200" dirty="0" smtClean="0">
                <a:solidFill>
                  <a:schemeClr val="tx1"/>
                </a:solidFill>
                <a:latin typeface="Times New Roman" pitchFamily="18" charset="0"/>
                <a:ea typeface="+mn-ea"/>
                <a:cs typeface="+mn-cs"/>
              </a:rPr>
              <a:t> significantly different from the native speakers of French. In other words, the level one students are still far away from the target-like expression of </a:t>
            </a:r>
            <a:r>
              <a:rPr lang="en-GB" sz="1200" kern="1200" cap="small" dirty="0" smtClean="0">
                <a:solidFill>
                  <a:schemeClr val="tx1"/>
                </a:solidFill>
                <a:latin typeface="Times New Roman" pitchFamily="18" charset="0"/>
                <a:ea typeface="+mn-ea"/>
                <a:cs typeface="+mn-cs"/>
              </a:rPr>
              <a:t>manner</a:t>
            </a:r>
            <a:r>
              <a:rPr lang="en-GB" sz="1200" kern="1200" dirty="0" smtClean="0">
                <a:solidFill>
                  <a:schemeClr val="tx1"/>
                </a:solidFill>
                <a:latin typeface="Times New Roman" pitchFamily="18" charset="0"/>
                <a:ea typeface="+mn-ea"/>
                <a:cs typeface="+mn-cs"/>
              </a:rPr>
              <a:t> in the L2, but the level three students are more similar to native speakers of French in this respect.</a:t>
            </a:r>
          </a:p>
          <a:p>
            <a:endParaRPr lang="en-GB" dirty="0"/>
          </a:p>
        </p:txBody>
      </p:sp>
      <p:sp>
        <p:nvSpPr>
          <p:cNvPr id="4" name="Slide Number Placeholder 3"/>
          <p:cNvSpPr>
            <a:spLocks noGrp="1"/>
          </p:cNvSpPr>
          <p:nvPr>
            <p:ph type="sldNum" sz="quarter" idx="10"/>
          </p:nvPr>
        </p:nvSpPr>
        <p:spPr/>
        <p:txBody>
          <a:bodyPr/>
          <a:lstStyle/>
          <a:p>
            <a:pPr>
              <a:defRPr/>
            </a:pPr>
            <a:fld id="{B5FD7F75-C7E7-43F1-8ACC-48E320C7C5E1}" type="slidenum">
              <a:rPr lang="en-US" smtClean="0"/>
              <a:pPr>
                <a:defRPr/>
              </a:pPr>
              <a:t>40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Frustration with endless</a:t>
            </a:r>
            <a:r>
              <a:rPr lang="en-GB" baseline="0" dirty="0" smtClean="0"/>
              <a:t> tests – move towards interventions</a:t>
            </a:r>
            <a:endParaRPr lang="en-GB" dirty="0"/>
          </a:p>
        </p:txBody>
      </p:sp>
      <p:sp>
        <p:nvSpPr>
          <p:cNvPr id="4" name="Slide Number Placeholder 3"/>
          <p:cNvSpPr>
            <a:spLocks noGrp="1"/>
          </p:cNvSpPr>
          <p:nvPr>
            <p:ph type="sldNum" sz="quarter" idx="10"/>
          </p:nvPr>
        </p:nvSpPr>
        <p:spPr/>
        <p:txBody>
          <a:bodyPr/>
          <a:lstStyle/>
          <a:p>
            <a:pPr>
              <a:defRPr/>
            </a:pPr>
            <a:fld id="{958EA47E-1008-406F-B28E-4478C993E7EF}" type="slidenum">
              <a:rPr lang="en-GB" smtClean="0"/>
              <a:pPr>
                <a:defRPr/>
              </a:pPr>
              <a:t>41</a:t>
            </a:fld>
            <a:endParaRPr lang="en-GB"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B5FD7F75-C7E7-43F1-8ACC-48E320C7C5E1}" type="slidenum">
              <a:rPr lang="en-US" smtClean="0"/>
              <a:pPr>
                <a:defRPr/>
              </a:pPr>
              <a:t>42</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Pre-school</a:t>
            </a:r>
            <a:r>
              <a:rPr lang="en-GB" baseline="0" dirty="0" smtClean="0"/>
              <a:t> children’s oral language development benefited strongly from interventions</a:t>
            </a:r>
          </a:p>
          <a:p>
            <a:r>
              <a:rPr lang="en-GB" baseline="0" dirty="0" smtClean="0"/>
              <a:t>Explicit instruction better than implicit learning</a:t>
            </a:r>
          </a:p>
          <a:p>
            <a:r>
              <a:rPr lang="en-GB" baseline="0" dirty="0" smtClean="0"/>
              <a:t>Instruction followed by meaningful practice and review: most effective</a:t>
            </a:r>
            <a:endParaRPr lang="en-GB" dirty="0"/>
          </a:p>
        </p:txBody>
      </p:sp>
      <p:sp>
        <p:nvSpPr>
          <p:cNvPr id="4" name="Slide Number Placeholder 3"/>
          <p:cNvSpPr>
            <a:spLocks noGrp="1"/>
          </p:cNvSpPr>
          <p:nvPr>
            <p:ph type="sldNum" sz="quarter" idx="10"/>
          </p:nvPr>
        </p:nvSpPr>
        <p:spPr/>
        <p:txBody>
          <a:bodyPr/>
          <a:lstStyle/>
          <a:p>
            <a:pPr>
              <a:defRPr/>
            </a:pPr>
            <a:fld id="{958EA47E-1008-406F-B28E-4478C993E7EF}" type="slidenum">
              <a:rPr lang="en-GB" smtClean="0"/>
              <a:pPr>
                <a:defRPr/>
              </a:pPr>
              <a:t>45</a:t>
            </a:fld>
            <a:endParaRPr lang="en-GB"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a:lstStyle/>
          <a:p>
            <a:endParaRPr lang="en-US" smtClean="0"/>
          </a:p>
        </p:txBody>
      </p:sp>
      <p:sp>
        <p:nvSpPr>
          <p:cNvPr id="1198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B41444-C0B8-40D5-B81B-DEF1447A37EC}" type="slidenum">
              <a:rPr lang="en-GB" smtClean="0"/>
              <a:pPr/>
              <a:t>47</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xfrm>
            <a:off x="914400" y="4343400"/>
            <a:ext cx="5029200" cy="4114800"/>
          </a:xfrm>
          <a:noFill/>
        </p:spPr>
        <p:txBody>
          <a:bodyPr/>
          <a:lstStyle/>
          <a:p>
            <a:pPr eaLnBrk="1" hangingPunct="1"/>
            <a:endParaRPr lang="en-US" smtClean="0"/>
          </a:p>
        </p:txBody>
      </p:sp>
      <p:sp>
        <p:nvSpPr>
          <p:cNvPr id="92164"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214DD79F-0C58-4B89-B4FF-1B6A3530CBD2}" type="slidenum">
              <a:rPr lang="en-GB" sz="1200">
                <a:latin typeface="Times New Roman" pitchFamily="18" charset="0"/>
              </a:rPr>
              <a:pPr algn="r" eaLnBrk="0" hangingPunct="0"/>
              <a:t>4</a:t>
            </a:fld>
            <a:endParaRPr lang="en-GB"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xfrm>
            <a:off x="914400" y="4343400"/>
            <a:ext cx="5029200" cy="4114800"/>
          </a:xfrm>
          <a:noFill/>
        </p:spPr>
        <p:txBody>
          <a:bodyPr/>
          <a:lstStyle/>
          <a:p>
            <a:pPr eaLnBrk="1" hangingPunct="1"/>
            <a:r>
              <a:rPr lang="en-US" dirty="0" smtClean="0"/>
              <a:t>63%</a:t>
            </a:r>
            <a:r>
              <a:rPr lang="en-US" baseline="0" dirty="0" smtClean="0"/>
              <a:t> SLT, 42% teaching staff, 5% EMAS</a:t>
            </a:r>
            <a:endParaRPr lang="en-US" dirty="0" smtClean="0"/>
          </a:p>
        </p:txBody>
      </p:sp>
      <p:sp>
        <p:nvSpPr>
          <p:cNvPr id="98308"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E60F8338-814A-440F-A0DE-B8D40C84700A}" type="slidenum">
              <a:rPr lang="en-GB" sz="1200">
                <a:latin typeface="Times New Roman" pitchFamily="18" charset="0"/>
              </a:rPr>
              <a:pPr algn="r" eaLnBrk="0" hangingPunct="0"/>
              <a:t>5</a:t>
            </a:fld>
            <a:endParaRPr lang="en-GB"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endParaRPr lang="en-US"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7B3F50-FE76-4A22-888B-87B2DC1D3D80}" type="slidenum">
              <a:rPr lang="en-GB" smtClean="0"/>
              <a:pPr/>
              <a:t>6</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Work done with Jim Milton</a:t>
            </a:r>
            <a:endParaRPr lang="en-GB" dirty="0"/>
          </a:p>
        </p:txBody>
      </p:sp>
      <p:sp>
        <p:nvSpPr>
          <p:cNvPr id="4" name="Slide Number Placeholder 3"/>
          <p:cNvSpPr>
            <a:spLocks noGrp="1"/>
          </p:cNvSpPr>
          <p:nvPr>
            <p:ph type="sldNum" sz="quarter" idx="10"/>
          </p:nvPr>
        </p:nvSpPr>
        <p:spPr/>
        <p:txBody>
          <a:bodyPr/>
          <a:lstStyle/>
          <a:p>
            <a:pPr>
              <a:defRPr/>
            </a:pPr>
            <a:fld id="{958EA47E-1008-406F-B28E-4478C993E7EF}" type="slidenum">
              <a:rPr lang="en-GB" smtClean="0"/>
              <a:pPr>
                <a:defRPr/>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Estimates</a:t>
            </a:r>
            <a:r>
              <a:rPr lang="en-GB" baseline="0" dirty="0" smtClean="0"/>
              <a:t> vary by a factor of 20</a:t>
            </a:r>
          </a:p>
          <a:p>
            <a:endParaRPr lang="en-GB" baseline="0" dirty="0" smtClean="0"/>
          </a:p>
          <a:p>
            <a:r>
              <a:rPr lang="en-GB" baseline="0" dirty="0" smtClean="0"/>
              <a:t>Older estimates based on dictionary counts and don’t necessarily take account of word derivation (their unit of count is small hence the large estimate)</a:t>
            </a:r>
          </a:p>
          <a:p>
            <a:endParaRPr lang="en-GB" baseline="0" dirty="0" smtClean="0"/>
          </a:p>
          <a:p>
            <a:r>
              <a:rPr lang="en-GB" baseline="0" dirty="0" smtClean="0"/>
              <a:t>Estimates don’t always treat what know is in the same way. </a:t>
            </a:r>
            <a:r>
              <a:rPr lang="en-GB" baseline="0" dirty="0" err="1" smtClean="0"/>
              <a:t>Aitchison</a:t>
            </a:r>
            <a:r>
              <a:rPr lang="en-GB" baseline="0" dirty="0" smtClean="0"/>
              <a:t> (I think from talking to her) is working on simple recognition but </a:t>
            </a:r>
            <a:r>
              <a:rPr lang="en-GB" baseline="0" dirty="0" err="1" smtClean="0"/>
              <a:t>Goulden</a:t>
            </a:r>
            <a:r>
              <a:rPr lang="en-GB" baseline="0" dirty="0" smtClean="0"/>
              <a:t> and </a:t>
            </a:r>
            <a:r>
              <a:rPr lang="en-GB" baseline="0" dirty="0" err="1" smtClean="0"/>
              <a:t>Zechmeister</a:t>
            </a:r>
            <a:r>
              <a:rPr lang="en-GB" baseline="0" dirty="0" smtClean="0"/>
              <a:t> assume a link to definition  and meaning – and words you can define are presumably a smaller sub-set of the words you recognise</a:t>
            </a:r>
          </a:p>
          <a:p>
            <a:endParaRPr lang="en-GB" baseline="0" dirty="0" smtClean="0"/>
          </a:p>
          <a:p>
            <a:r>
              <a:rPr lang="en-GB" baseline="0" dirty="0" smtClean="0"/>
              <a:t>Very different methodologies are used White uses m/c, Nagy extrapolates from the content of school books, </a:t>
            </a:r>
            <a:r>
              <a:rPr lang="en-GB" baseline="0" dirty="0" err="1" smtClean="0"/>
              <a:t>Zechmeister</a:t>
            </a:r>
            <a:r>
              <a:rPr lang="en-GB" baseline="0" dirty="0" smtClean="0"/>
              <a:t> uses a dictionary count and self-assessment, </a:t>
            </a:r>
            <a:r>
              <a:rPr lang="en-GB" baseline="0" dirty="0" err="1" smtClean="0"/>
              <a:t>Goulden</a:t>
            </a:r>
            <a:r>
              <a:rPr lang="en-GB" baseline="0" dirty="0" smtClean="0"/>
              <a:t> uses a combination of frequency count and dictionary count and a moderated self-assessment. It is safe to assume there is some over-estimation going non in these counts.</a:t>
            </a:r>
          </a:p>
          <a:p>
            <a:endParaRPr lang="en-GB" baseline="0" dirty="0" smtClean="0"/>
          </a:p>
          <a:p>
            <a:r>
              <a:rPr lang="en-GB" baseline="0" dirty="0" smtClean="0"/>
              <a:t>These are all means and it is assumed that both the size of the lexicon, and the variation among individuals, will be significant</a:t>
            </a:r>
          </a:p>
        </p:txBody>
      </p:sp>
      <p:sp>
        <p:nvSpPr>
          <p:cNvPr id="4" name="Slide Number Placeholder 3"/>
          <p:cNvSpPr>
            <a:spLocks noGrp="1"/>
          </p:cNvSpPr>
          <p:nvPr>
            <p:ph type="sldNum" sz="quarter" idx="10"/>
          </p:nvPr>
        </p:nvSpPr>
        <p:spPr/>
        <p:txBody>
          <a:bodyPr/>
          <a:lstStyle/>
          <a:p>
            <a:fld id="{0E504904-6BDD-46A3-9BC6-9C668FB37CFD}"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general idea is that lexicons are very large  and this raises questions about how you build something so big. Estimates are that to reach the larger estimates for the size of the L1 lexicon children will</a:t>
            </a:r>
            <a:r>
              <a:rPr lang="en-GB" baseline="0" dirty="0" smtClean="0"/>
              <a:t> need to encounter and learn up to 60 new and different words every day for 20 years (Diller 1978)</a:t>
            </a:r>
          </a:p>
          <a:p>
            <a:endParaRPr lang="en-GB" baseline="0" dirty="0" smtClean="0"/>
          </a:p>
          <a:p>
            <a:r>
              <a:rPr lang="en-GB" baseline="0" dirty="0" smtClean="0"/>
              <a:t>If these are wrong then a lot of thinking about the acquisition of the lexicon in the L1 needs to be reconsidered</a:t>
            </a:r>
            <a:endParaRPr lang="en-GB" dirty="0"/>
          </a:p>
        </p:txBody>
      </p:sp>
      <p:sp>
        <p:nvSpPr>
          <p:cNvPr id="4" name="Slide Number Placeholder 3"/>
          <p:cNvSpPr>
            <a:spLocks noGrp="1"/>
          </p:cNvSpPr>
          <p:nvPr>
            <p:ph type="sldNum" sz="quarter" idx="10"/>
          </p:nvPr>
        </p:nvSpPr>
        <p:spPr/>
        <p:txBody>
          <a:bodyPr/>
          <a:lstStyle/>
          <a:p>
            <a:fld id="{0E504904-6BDD-46A3-9BC6-9C668FB37CFD}"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41"/>
          <p:cNvSpPr>
            <a:spLocks noChangeArrowheads="1"/>
          </p:cNvSpPr>
          <p:nvPr/>
        </p:nvSpPr>
        <p:spPr bwMode="auto">
          <a:xfrm>
            <a:off x="0" y="0"/>
            <a:ext cx="9144000" cy="6858000"/>
          </a:xfrm>
          <a:prstGeom prst="rect">
            <a:avLst/>
          </a:prstGeom>
          <a:solidFill>
            <a:srgbClr val="FFFFFF"/>
          </a:solidFill>
          <a:ln w="9525" algn="ctr">
            <a:noFill/>
            <a:miter lim="800000"/>
            <a:headEnd/>
            <a:tailEnd/>
          </a:ln>
          <a:effectLst/>
        </p:spPr>
        <p:txBody>
          <a:bodyPr wrap="none" anchor="ctr"/>
          <a:lstStyle/>
          <a:p>
            <a:pPr>
              <a:defRPr/>
            </a:pPr>
            <a:endParaRPr lang="en-GB">
              <a:latin typeface="Arial" charset="0"/>
            </a:endParaRPr>
          </a:p>
        </p:txBody>
      </p:sp>
      <p:pic>
        <p:nvPicPr>
          <p:cNvPr id="5" name="Picture 39" descr="Device-black"/>
          <p:cNvPicPr>
            <a:picLocks noChangeAspect="1" noChangeArrowheads="1"/>
          </p:cNvPicPr>
          <p:nvPr/>
        </p:nvPicPr>
        <p:blipFill>
          <a:blip r:embed="rId2" cstate="print"/>
          <a:srcRect/>
          <a:stretch>
            <a:fillRect/>
          </a:stretch>
        </p:blipFill>
        <p:spPr bwMode="auto">
          <a:xfrm>
            <a:off x="7524750" y="438150"/>
            <a:ext cx="1184275" cy="387350"/>
          </a:xfrm>
          <a:prstGeom prst="rect">
            <a:avLst/>
          </a:prstGeom>
          <a:noFill/>
          <a:ln w="9525">
            <a:noFill/>
            <a:miter lim="800000"/>
            <a:headEnd/>
            <a:tailEnd/>
          </a:ln>
        </p:spPr>
      </p:pic>
      <p:sp>
        <p:nvSpPr>
          <p:cNvPr id="6" name="Rectangle 18"/>
          <p:cNvSpPr>
            <a:spLocks noChangeArrowheads="1"/>
          </p:cNvSpPr>
          <p:nvPr/>
        </p:nvSpPr>
        <p:spPr bwMode="auto">
          <a:xfrm>
            <a:off x="2555875" y="6519863"/>
            <a:ext cx="4392613" cy="476250"/>
          </a:xfrm>
          <a:prstGeom prst="rect">
            <a:avLst/>
          </a:prstGeom>
          <a:noFill/>
          <a:ln w="9525">
            <a:noFill/>
            <a:miter lim="800000"/>
            <a:headEnd/>
            <a:tailEnd/>
          </a:ln>
          <a:effectLst/>
        </p:spPr>
        <p:txBody>
          <a:bodyPr/>
          <a:lstStyle/>
          <a:p>
            <a:pPr algn="ctr">
              <a:defRPr/>
            </a:pPr>
            <a:r>
              <a:rPr lang="en-US" sz="1400">
                <a:solidFill>
                  <a:schemeClr val="tx2"/>
                </a:solidFill>
                <a:latin typeface="Arial" charset="0"/>
              </a:rPr>
              <a:t>© University of Reading 2008</a:t>
            </a:r>
          </a:p>
        </p:txBody>
      </p:sp>
      <p:sp>
        <p:nvSpPr>
          <p:cNvPr id="7" name="Text Box 19"/>
          <p:cNvSpPr txBox="1">
            <a:spLocks noChangeArrowheads="1"/>
          </p:cNvSpPr>
          <p:nvPr/>
        </p:nvSpPr>
        <p:spPr bwMode="auto">
          <a:xfrm>
            <a:off x="5292725" y="6519863"/>
            <a:ext cx="3446463" cy="304800"/>
          </a:xfrm>
          <a:prstGeom prst="rect">
            <a:avLst/>
          </a:prstGeom>
          <a:noFill/>
          <a:ln w="9525" algn="ctr">
            <a:noFill/>
            <a:miter lim="800000"/>
            <a:headEnd/>
            <a:tailEnd/>
          </a:ln>
          <a:effectLst/>
        </p:spPr>
        <p:txBody>
          <a:bodyPr>
            <a:spAutoFit/>
          </a:bodyPr>
          <a:lstStyle/>
          <a:p>
            <a:pPr algn="r">
              <a:spcBef>
                <a:spcPct val="50000"/>
              </a:spcBef>
              <a:defRPr/>
            </a:pPr>
            <a:r>
              <a:rPr lang="en-US" sz="1400" b="1">
                <a:solidFill>
                  <a:schemeClr val="tx2"/>
                </a:solidFill>
                <a:latin typeface="Arial" charset="0"/>
              </a:rPr>
              <a:t>www.reading.ac.uk</a:t>
            </a:r>
          </a:p>
        </p:txBody>
      </p:sp>
      <p:sp>
        <p:nvSpPr>
          <p:cNvPr id="8" name="Rectangle 36"/>
          <p:cNvSpPr>
            <a:spLocks noChangeArrowheads="1"/>
          </p:cNvSpPr>
          <p:nvPr/>
        </p:nvSpPr>
        <p:spPr bwMode="hidden">
          <a:xfrm>
            <a:off x="6588125" y="0"/>
            <a:ext cx="2555875" cy="1196975"/>
          </a:xfrm>
          <a:prstGeom prst="rect">
            <a:avLst/>
          </a:prstGeom>
          <a:solidFill>
            <a:srgbClr val="FFFFFF"/>
          </a:solidFill>
          <a:ln w="9525" algn="ctr">
            <a:noFill/>
            <a:miter lim="800000"/>
            <a:headEnd/>
            <a:tailEnd/>
          </a:ln>
          <a:effectLst/>
        </p:spPr>
        <p:txBody>
          <a:bodyPr wrap="none" anchor="ctr"/>
          <a:lstStyle/>
          <a:p>
            <a:pPr>
              <a:defRPr/>
            </a:pPr>
            <a:endParaRPr lang="en-GB">
              <a:latin typeface="Arial" charset="0"/>
            </a:endParaRPr>
          </a:p>
        </p:txBody>
      </p:sp>
      <p:sp>
        <p:nvSpPr>
          <p:cNvPr id="9" name="Text Box 38"/>
          <p:cNvSpPr txBox="1">
            <a:spLocks noChangeArrowheads="1"/>
          </p:cNvSpPr>
          <p:nvPr/>
        </p:nvSpPr>
        <p:spPr bwMode="auto">
          <a:xfrm>
            <a:off x="855663" y="333375"/>
            <a:ext cx="3671887" cy="292100"/>
          </a:xfrm>
          <a:prstGeom prst="rect">
            <a:avLst/>
          </a:prstGeom>
          <a:noFill/>
          <a:ln w="9525" algn="ctr">
            <a:noFill/>
            <a:miter lim="800000"/>
            <a:headEnd/>
            <a:tailEnd/>
          </a:ln>
          <a:effectLst/>
        </p:spPr>
        <p:txBody>
          <a:bodyPr>
            <a:spAutoFit/>
          </a:bodyPr>
          <a:lstStyle/>
          <a:p>
            <a:pPr>
              <a:spcBef>
                <a:spcPct val="50000"/>
              </a:spcBef>
              <a:defRPr/>
            </a:pPr>
            <a:r>
              <a:rPr lang="en-US" sz="1300" b="1" dirty="0">
                <a:latin typeface="Arial" charset="0"/>
              </a:rPr>
              <a:t>Institute </a:t>
            </a:r>
            <a:r>
              <a:rPr lang="en-US" sz="1300" b="1">
                <a:latin typeface="Arial" charset="0"/>
              </a:rPr>
              <a:t>of Education</a:t>
            </a:r>
            <a:endParaRPr lang="en-US" sz="1300" b="1" dirty="0">
              <a:latin typeface="Arial" charset="0"/>
            </a:endParaRPr>
          </a:p>
        </p:txBody>
      </p:sp>
      <p:pic>
        <p:nvPicPr>
          <p:cNvPr id="10" name="Picture 35" descr="Device-white"/>
          <p:cNvPicPr>
            <a:picLocks noChangeAspect="1" noChangeArrowheads="1"/>
          </p:cNvPicPr>
          <p:nvPr/>
        </p:nvPicPr>
        <p:blipFill>
          <a:blip r:embed="rId3" cstate="print"/>
          <a:srcRect/>
          <a:stretch>
            <a:fillRect/>
          </a:stretch>
        </p:blipFill>
        <p:spPr bwMode="hidden">
          <a:xfrm>
            <a:off x="7524750" y="438150"/>
            <a:ext cx="1184275" cy="387350"/>
          </a:xfrm>
          <a:prstGeom prst="rect">
            <a:avLst/>
          </a:prstGeom>
          <a:solidFill>
            <a:srgbClr val="FFFFFF"/>
          </a:solidFill>
          <a:ln w="9525">
            <a:noFill/>
            <a:miter lim="800000"/>
            <a:headEnd/>
            <a:tailEnd/>
          </a:ln>
        </p:spPr>
      </p:pic>
      <p:pic>
        <p:nvPicPr>
          <p:cNvPr id="11" name="Picture 42" descr="powerpoint-images"/>
          <p:cNvPicPr>
            <a:picLocks noChangeAspect="1" noChangeArrowheads="1"/>
          </p:cNvPicPr>
          <p:nvPr/>
        </p:nvPicPr>
        <p:blipFill>
          <a:blip r:embed="rId4" cstate="print"/>
          <a:srcRect/>
          <a:stretch>
            <a:fillRect/>
          </a:stretch>
        </p:blipFill>
        <p:spPr bwMode="auto">
          <a:xfrm>
            <a:off x="954088" y="981075"/>
            <a:ext cx="5346700" cy="1946275"/>
          </a:xfrm>
          <a:prstGeom prst="rect">
            <a:avLst/>
          </a:prstGeom>
          <a:noFill/>
          <a:ln w="9525">
            <a:noFill/>
            <a:miter lim="800000"/>
            <a:headEnd/>
            <a:tailEnd/>
          </a:ln>
        </p:spPr>
      </p:pic>
      <p:sp>
        <p:nvSpPr>
          <p:cNvPr id="3083" name="Rectangle 11"/>
          <p:cNvSpPr>
            <a:spLocks noGrp="1" noChangeArrowheads="1"/>
          </p:cNvSpPr>
          <p:nvPr>
            <p:ph type="ctrTitle"/>
          </p:nvPr>
        </p:nvSpPr>
        <p:spPr>
          <a:xfrm>
            <a:off x="755650" y="2987675"/>
            <a:ext cx="7920038" cy="2387600"/>
          </a:xfrm>
        </p:spPr>
        <p:txBody>
          <a:bodyPr wrap="square"/>
          <a:lstStyle>
            <a:lvl1pPr>
              <a:lnSpc>
                <a:spcPct val="90000"/>
              </a:lnSpc>
              <a:tabLst>
                <a:tab pos="4038600" algn="l"/>
              </a:tabLst>
              <a:defRPr sz="8200"/>
            </a:lvl1pPr>
          </a:lstStyle>
          <a:p>
            <a:r>
              <a:rPr lang="en-US" smtClean="0"/>
              <a:t>Click to edit Master title style</a:t>
            </a:r>
            <a:endParaRPr lang="en-US" dirty="0"/>
          </a:p>
        </p:txBody>
      </p:sp>
      <p:sp>
        <p:nvSpPr>
          <p:cNvPr id="3084" name="Rectangle 12"/>
          <p:cNvSpPr>
            <a:spLocks noGrp="1" noChangeArrowheads="1"/>
          </p:cNvSpPr>
          <p:nvPr>
            <p:ph type="subTitle" idx="1"/>
          </p:nvPr>
        </p:nvSpPr>
        <p:spPr>
          <a:xfrm>
            <a:off x="755650" y="5373688"/>
            <a:ext cx="7920038" cy="925512"/>
          </a:xfrm>
        </p:spPr>
        <p:txBody>
          <a:bodyPr/>
          <a:lstStyle>
            <a:lvl1pPr marL="0" indent="0">
              <a:buFontTx/>
              <a:buNone/>
              <a:defRPr sz="3600">
                <a:solidFill>
                  <a:srgbClr val="000000"/>
                </a:solidFill>
              </a:defRPr>
            </a:lvl1pPr>
          </a:lstStyle>
          <a:p>
            <a:r>
              <a:rPr lang="en-US" smtClean="0"/>
              <a:t>Click to edit Master subtitle style</a:t>
            </a:r>
            <a:endParaRPr lang="en-US"/>
          </a:p>
        </p:txBody>
      </p:sp>
      <p:sp>
        <p:nvSpPr>
          <p:cNvPr id="12" name="Rectangle 17"/>
          <p:cNvSpPr>
            <a:spLocks noGrp="1" noChangeArrowheads="1"/>
          </p:cNvSpPr>
          <p:nvPr>
            <p:ph type="dt" sz="half" idx="10"/>
          </p:nvPr>
        </p:nvSpPr>
        <p:spPr bwMode="auto">
          <a:xfrm>
            <a:off x="755650" y="6519863"/>
            <a:ext cx="1773238"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chemeClr val="tx2"/>
                </a:solidFill>
                <a:latin typeface="Arial" charset="0"/>
              </a:defRPr>
            </a:lvl1pPr>
          </a:lstStyle>
          <a:p>
            <a:endParaRPr lang="en-GB"/>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3"/>
          <p:cNvSpPr>
            <a:spLocks noGrp="1" noChangeArrowheads="1"/>
          </p:cNvSpPr>
          <p:nvPr>
            <p:ph type="sldNum" sz="quarter" idx="10"/>
          </p:nvPr>
        </p:nvSpPr>
        <p:spPr>
          <a:ln/>
        </p:spPr>
        <p:txBody>
          <a:bodyPr/>
          <a:lstStyle>
            <a:lvl1pPr>
              <a:defRPr/>
            </a:lvl1pPr>
          </a:lstStyle>
          <a:p>
            <a:pPr>
              <a:defRPr/>
            </a:pPr>
            <a:fld id="{66F9658D-94A7-4B08-B6B3-E4F6018CE35E}" type="slidenum">
              <a:rPr lang="en-GB" smtClean="0"/>
              <a:pPr>
                <a:defRPr/>
              </a:pPr>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4013" y="274638"/>
            <a:ext cx="1982787" cy="56689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55650" y="274638"/>
            <a:ext cx="5795963"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3"/>
          <p:cNvSpPr>
            <a:spLocks noGrp="1" noChangeArrowheads="1"/>
          </p:cNvSpPr>
          <p:nvPr>
            <p:ph type="sldNum" sz="quarter" idx="10"/>
          </p:nvPr>
        </p:nvSpPr>
        <p:spPr>
          <a:ln/>
        </p:spPr>
        <p:txBody>
          <a:bodyPr/>
          <a:lstStyle>
            <a:lvl1pPr>
              <a:defRPr/>
            </a:lvl1pPr>
          </a:lstStyle>
          <a:p>
            <a:pPr>
              <a:defRPr/>
            </a:pPr>
            <a:fld id="{9E837BE5-29F3-41F7-B1E6-963507790191}" type="slidenum">
              <a:rPr lang="en-GB" smtClean="0"/>
              <a:pPr>
                <a:defRPr/>
              </a:pPr>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endParaRPr lang="en-GB" noProof="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defRPr>
            </a:lvl1pPr>
          </a:lstStyle>
          <a:p>
            <a:endParaRPr lang="en-GB"/>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defRPr>
            </a:lvl1pPr>
          </a:lstStyle>
          <a:p>
            <a:endParaRPr lang="en-GB"/>
          </a:p>
        </p:txBody>
      </p:sp>
      <p:sp>
        <p:nvSpPr>
          <p:cNvPr id="6" name="Rectangle 6"/>
          <p:cNvSpPr>
            <a:spLocks noGrp="1" noChangeArrowheads="1"/>
          </p:cNvSpPr>
          <p:nvPr>
            <p:ph type="sldNum" sz="quarter" idx="12"/>
          </p:nvPr>
        </p:nvSpPr>
        <p:spPr/>
        <p:txBody>
          <a:bodyPr/>
          <a:lstStyle>
            <a:lvl1pPr>
              <a:defRPr/>
            </a:lvl1pPr>
          </a:lstStyle>
          <a:p>
            <a:pPr>
              <a:defRPr/>
            </a:pPr>
            <a:fld id="{078866D5-5690-4DEA-9621-FBBFA7D4FC7D}" type="slidenum">
              <a:rPr lang="en-GB" smtClean="0"/>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3"/>
          <p:cNvSpPr>
            <a:spLocks noGrp="1" noChangeArrowheads="1"/>
          </p:cNvSpPr>
          <p:nvPr>
            <p:ph type="sldNum" sz="quarter" idx="10"/>
          </p:nvPr>
        </p:nvSpPr>
        <p:spPr>
          <a:ln/>
        </p:spPr>
        <p:txBody>
          <a:bodyPr/>
          <a:lstStyle>
            <a:lvl1pPr>
              <a:defRPr/>
            </a:lvl1pPr>
          </a:lstStyle>
          <a:p>
            <a:fld id="{80B2D8E6-3545-44A4-BC86-C70A95C855CD}" type="slidenum">
              <a:rPr lang="en-GB" smtClean="0"/>
              <a:pPr/>
              <a:t>‹#›</a:t>
            </a:fld>
            <a:endParaRPr lang="en-GB"/>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07487BA8-D6D3-4BB9-B8C4-A1CF1F2CC840}" type="slidenum">
              <a:rPr lang="en-GB" smtClean="0"/>
              <a:pPr>
                <a:defRPr/>
              </a:pPr>
              <a:t>‹#›</a:t>
            </a:fld>
            <a:endParaRPr lang="en-GB"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55650" y="1600200"/>
            <a:ext cx="38893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97425" y="1600200"/>
            <a:ext cx="38893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3"/>
          <p:cNvSpPr>
            <a:spLocks noGrp="1" noChangeArrowheads="1"/>
          </p:cNvSpPr>
          <p:nvPr>
            <p:ph type="sldNum" sz="quarter" idx="10"/>
          </p:nvPr>
        </p:nvSpPr>
        <p:spPr>
          <a:ln/>
        </p:spPr>
        <p:txBody>
          <a:bodyPr/>
          <a:lstStyle>
            <a:lvl1pPr>
              <a:defRPr/>
            </a:lvl1pPr>
          </a:lstStyle>
          <a:p>
            <a:pPr>
              <a:defRPr/>
            </a:pPr>
            <a:fld id="{BC57FE5A-DF1C-4ED3-9260-BA1265E05A57}" type="slidenum">
              <a:rPr lang="en-GB" smtClean="0"/>
              <a:pPr>
                <a:defRPr/>
              </a:pPr>
              <a:t>‹#›</a:t>
            </a:fld>
            <a:endParaRPr lang="en-GB"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3"/>
          <p:cNvSpPr>
            <a:spLocks noGrp="1" noChangeArrowheads="1"/>
          </p:cNvSpPr>
          <p:nvPr>
            <p:ph type="sldNum" sz="quarter" idx="10"/>
          </p:nvPr>
        </p:nvSpPr>
        <p:spPr>
          <a:ln/>
        </p:spPr>
        <p:txBody>
          <a:bodyPr/>
          <a:lstStyle>
            <a:lvl1pPr>
              <a:defRPr/>
            </a:lvl1pPr>
          </a:lstStyle>
          <a:p>
            <a:pPr>
              <a:defRPr/>
            </a:pPr>
            <a:fld id="{3413AF9E-54F8-4807-8660-0A4AF7ED0B46}" type="slidenum">
              <a:rPr lang="en-GB" smtClean="0"/>
              <a:pPr>
                <a:defRPr/>
              </a:pPr>
              <a:t>‹#›</a:t>
            </a:fld>
            <a:endParaRPr lang="en-GB"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3"/>
          <p:cNvSpPr>
            <a:spLocks noGrp="1" noChangeArrowheads="1"/>
          </p:cNvSpPr>
          <p:nvPr>
            <p:ph type="sldNum" sz="quarter" idx="10"/>
          </p:nvPr>
        </p:nvSpPr>
        <p:spPr>
          <a:ln/>
        </p:spPr>
        <p:txBody>
          <a:bodyPr/>
          <a:lstStyle>
            <a:lvl1pPr>
              <a:defRPr/>
            </a:lvl1pPr>
          </a:lstStyle>
          <a:p>
            <a:pPr>
              <a:defRPr/>
            </a:pPr>
            <a:fld id="{BCDB1BD2-713A-49C0-B060-B65D442C411A}" type="slidenum">
              <a:rPr lang="en-GB" smtClean="0"/>
              <a:pPr>
                <a:defRPr/>
              </a:pPr>
              <a:t>‹#›</a:t>
            </a:fld>
            <a:endParaRPr lang="en-GB"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6E2DC029-15D1-4CED-B6BC-E04771C3B8F9}" type="slidenum">
              <a:rPr lang="en-GB" smtClean="0"/>
              <a:pPr>
                <a:defRPr/>
              </a:pPr>
              <a:t>‹#›</a:t>
            </a:fld>
            <a:endParaRPr lang="en-GB"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4F1B4CF6-D40B-4366-8AD0-2F917591C8DD}" type="slidenum">
              <a:rPr lang="en-GB" smtClean="0"/>
              <a:pPr>
                <a:defRPr/>
              </a:pPr>
              <a:t>‹#›</a:t>
            </a:fld>
            <a:endParaRPr lang="en-GB"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20613EAE-4823-474A-B5FA-097EBAE7684B}" type="slidenum">
              <a:rPr lang="en-GB" smtClean="0"/>
              <a:pPr>
                <a:defRPr/>
              </a:pPr>
              <a:t>‹#›</a:t>
            </a:fld>
            <a:endParaRPr lang="en-GB"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53" descr="Device-black"/>
          <p:cNvPicPr>
            <a:picLocks noChangeAspect="1" noChangeArrowheads="1"/>
          </p:cNvPicPr>
          <p:nvPr/>
        </p:nvPicPr>
        <p:blipFill>
          <a:blip r:embed="rId14" cstate="print"/>
          <a:srcRect/>
          <a:stretch>
            <a:fillRect/>
          </a:stretch>
        </p:blipFill>
        <p:spPr bwMode="auto">
          <a:xfrm>
            <a:off x="7524750" y="438150"/>
            <a:ext cx="1184275" cy="387350"/>
          </a:xfrm>
          <a:prstGeom prst="rect">
            <a:avLst/>
          </a:prstGeom>
          <a:noFill/>
          <a:ln w="9525">
            <a:noFill/>
            <a:miter lim="800000"/>
            <a:headEnd/>
            <a:tailEnd/>
          </a:ln>
        </p:spPr>
      </p:pic>
      <p:sp>
        <p:nvSpPr>
          <p:cNvPr id="2" name="Rectangle 2"/>
          <p:cNvSpPr>
            <a:spLocks noGrp="1" noChangeArrowheads="1"/>
          </p:cNvSpPr>
          <p:nvPr>
            <p:ph type="title"/>
          </p:nvPr>
        </p:nvSpPr>
        <p:spPr bwMode="auto">
          <a:xfrm>
            <a:off x="755650" y="274638"/>
            <a:ext cx="6192838" cy="1143000"/>
          </a:xfrm>
          <a:prstGeom prst="rect">
            <a:avLst/>
          </a:prstGeom>
          <a:noFill/>
          <a:ln w="9525">
            <a:noFill/>
            <a:miter lim="800000"/>
            <a:headEnd/>
            <a:tailEnd/>
          </a:ln>
        </p:spPr>
        <p:txBody>
          <a:bodyPr vert="horz" wrap="non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55650" y="1600200"/>
            <a:ext cx="793115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7" name="Rectangle 13"/>
          <p:cNvSpPr>
            <a:spLocks noGrp="1" noChangeArrowheads="1"/>
          </p:cNvSpPr>
          <p:nvPr>
            <p:ph type="sldNum" sz="quarter" idx="4"/>
          </p:nvPr>
        </p:nvSpPr>
        <p:spPr bwMode="auto">
          <a:xfrm>
            <a:off x="8072438" y="6519863"/>
            <a:ext cx="6762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078866D5-5690-4DEA-9621-FBBFA7D4FC7D}" type="slidenum">
              <a:rPr lang="en-GB" smtClean="0"/>
              <a:pPr>
                <a:defRPr/>
              </a:pPr>
              <a:t>‹#›</a:t>
            </a:fld>
            <a:endParaRPr lang="en-GB" dirty="0"/>
          </a:p>
        </p:txBody>
      </p:sp>
      <p:pic>
        <p:nvPicPr>
          <p:cNvPr id="1030" name="Picture 50" descr="Device-wine"/>
          <p:cNvPicPr>
            <a:picLocks noChangeAspect="1" noChangeArrowheads="1"/>
          </p:cNvPicPr>
          <p:nvPr/>
        </p:nvPicPr>
        <p:blipFill>
          <a:blip r:embed="rId15" cstate="print"/>
          <a:srcRect/>
          <a:stretch>
            <a:fillRect/>
          </a:stretch>
        </p:blipFill>
        <p:spPr bwMode="hidden">
          <a:xfrm>
            <a:off x="7524750" y="438150"/>
            <a:ext cx="1184275" cy="385763"/>
          </a:xfrm>
          <a:prstGeom prst="rect">
            <a:avLst/>
          </a:prstGeom>
          <a:solidFill>
            <a:schemeClr val="accent1"/>
          </a:solidFill>
          <a:ln w="9525">
            <a:noFill/>
            <a:miter lim="800000"/>
            <a:headEnd/>
            <a:tailEnd/>
          </a:ln>
        </p:spPr>
      </p:pic>
      <p:pic>
        <p:nvPicPr>
          <p:cNvPr id="1031" name="Picture 55" descr="Device-white"/>
          <p:cNvPicPr>
            <a:picLocks noChangeAspect="1" noChangeArrowheads="1"/>
          </p:cNvPicPr>
          <p:nvPr/>
        </p:nvPicPr>
        <p:blipFill>
          <a:blip r:embed="rId16" cstate="print"/>
          <a:srcRect/>
          <a:stretch>
            <a:fillRect/>
          </a:stretch>
        </p:blipFill>
        <p:spPr bwMode="hidden">
          <a:xfrm>
            <a:off x="7524750" y="438150"/>
            <a:ext cx="1184275" cy="387350"/>
          </a:xfrm>
          <a:prstGeom prst="rect">
            <a:avLst/>
          </a:prstGeom>
          <a:solidFill>
            <a:schemeClr val="bg1"/>
          </a:solid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1000"/>
                                        <p:tgtEl>
                                          <p:spTgt spid="10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fade">
                                      <p:cBhvr>
                                        <p:cTn id="17" dur="1000"/>
                                        <p:tgtEl>
                                          <p:spTgt spid="10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7">
                                            <p:txEl>
                                              <p:pRg st="2" end="2"/>
                                            </p:txEl>
                                          </p:spTgt>
                                        </p:tgtEl>
                                        <p:attrNameLst>
                                          <p:attrName>style.visibility</p:attrName>
                                        </p:attrNameLst>
                                      </p:cBhvr>
                                      <p:to>
                                        <p:strVal val="visible"/>
                                      </p:to>
                                    </p:set>
                                    <p:animEffect transition="in" filter="fade">
                                      <p:cBhvr>
                                        <p:cTn id="22" dur="1000"/>
                                        <p:tgtEl>
                                          <p:spTgt spid="10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7">
                                            <p:txEl>
                                              <p:pRg st="3" end="3"/>
                                            </p:txEl>
                                          </p:spTgt>
                                        </p:tgtEl>
                                        <p:attrNameLst>
                                          <p:attrName>style.visibility</p:attrName>
                                        </p:attrNameLst>
                                      </p:cBhvr>
                                      <p:to>
                                        <p:strVal val="visible"/>
                                      </p:to>
                                    </p:set>
                                    <p:animEffect transition="in" filter="fade">
                                      <p:cBhvr>
                                        <p:cTn id="27" dur="1000"/>
                                        <p:tgtEl>
                                          <p:spTgt spid="102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7">
                                            <p:txEl>
                                              <p:pRg st="4" end="4"/>
                                            </p:txEl>
                                          </p:spTgt>
                                        </p:tgtEl>
                                        <p:attrNameLst>
                                          <p:attrName>style.visibility</p:attrName>
                                        </p:attrNameLst>
                                      </p:cBhvr>
                                      <p:to>
                                        <p:strVal val="visible"/>
                                      </p:to>
                                    </p:set>
                                    <p:animEffect transition="in" filter="fade">
                                      <p:cBhvr>
                                        <p:cTn id="32" dur="10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7" grpId="0" build="p" bldLvl="5">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Lst>
      </p:bldP>
    </p:bldLst>
  </p:timing>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Rdg Vesta" pitchFamily="2" charset="0"/>
        </a:defRPr>
      </a:lvl2pPr>
      <a:lvl3pPr algn="l" rtl="0" eaLnBrk="1" fontAlgn="base" hangingPunct="1">
        <a:spcBef>
          <a:spcPct val="0"/>
        </a:spcBef>
        <a:spcAft>
          <a:spcPct val="0"/>
        </a:spcAft>
        <a:defRPr sz="3600">
          <a:solidFill>
            <a:schemeClr val="tx2"/>
          </a:solidFill>
          <a:latin typeface="Rdg Vesta" pitchFamily="2" charset="0"/>
        </a:defRPr>
      </a:lvl3pPr>
      <a:lvl4pPr algn="l" rtl="0" eaLnBrk="1" fontAlgn="base" hangingPunct="1">
        <a:spcBef>
          <a:spcPct val="0"/>
        </a:spcBef>
        <a:spcAft>
          <a:spcPct val="0"/>
        </a:spcAft>
        <a:defRPr sz="3600">
          <a:solidFill>
            <a:schemeClr val="tx2"/>
          </a:solidFill>
          <a:latin typeface="Rdg Vesta" pitchFamily="2" charset="0"/>
        </a:defRPr>
      </a:lvl4pPr>
      <a:lvl5pPr algn="l" rtl="0" eaLnBrk="1" fontAlgn="base" hangingPunct="1">
        <a:spcBef>
          <a:spcPct val="0"/>
        </a:spcBef>
        <a:spcAft>
          <a:spcPct val="0"/>
        </a:spcAft>
        <a:defRPr sz="3600">
          <a:solidFill>
            <a:schemeClr val="tx2"/>
          </a:solidFill>
          <a:latin typeface="Rdg Vesta" pitchFamily="2" charset="0"/>
        </a:defRPr>
      </a:lvl5pPr>
      <a:lvl6pPr marL="457200" algn="l" rtl="0" eaLnBrk="1" fontAlgn="base" hangingPunct="1">
        <a:spcBef>
          <a:spcPct val="0"/>
        </a:spcBef>
        <a:spcAft>
          <a:spcPct val="0"/>
        </a:spcAft>
        <a:defRPr sz="3600">
          <a:solidFill>
            <a:schemeClr val="tx2"/>
          </a:solidFill>
          <a:latin typeface="Rdg Vesta" pitchFamily="2" charset="0"/>
        </a:defRPr>
      </a:lvl6pPr>
      <a:lvl7pPr marL="914400" algn="l" rtl="0" eaLnBrk="1" fontAlgn="base" hangingPunct="1">
        <a:spcBef>
          <a:spcPct val="0"/>
        </a:spcBef>
        <a:spcAft>
          <a:spcPct val="0"/>
        </a:spcAft>
        <a:defRPr sz="3600">
          <a:solidFill>
            <a:schemeClr val="tx2"/>
          </a:solidFill>
          <a:latin typeface="Rdg Vesta" pitchFamily="2" charset="0"/>
        </a:defRPr>
      </a:lvl7pPr>
      <a:lvl8pPr marL="1371600" algn="l" rtl="0" eaLnBrk="1" fontAlgn="base" hangingPunct="1">
        <a:spcBef>
          <a:spcPct val="0"/>
        </a:spcBef>
        <a:spcAft>
          <a:spcPct val="0"/>
        </a:spcAft>
        <a:defRPr sz="3600">
          <a:solidFill>
            <a:schemeClr val="tx2"/>
          </a:solidFill>
          <a:latin typeface="Rdg Vesta" pitchFamily="2" charset="0"/>
        </a:defRPr>
      </a:lvl8pPr>
      <a:lvl9pPr marL="1828800" algn="l" rtl="0" eaLnBrk="1" fontAlgn="base" hangingPunct="1">
        <a:spcBef>
          <a:spcPct val="0"/>
        </a:spcBef>
        <a:spcAft>
          <a:spcPct val="0"/>
        </a:spcAft>
        <a:defRPr sz="3600">
          <a:solidFill>
            <a:schemeClr val="tx2"/>
          </a:solidFill>
          <a:latin typeface="Rdg Vesta" pitchFamily="2" charset="0"/>
        </a:defRPr>
      </a:lvl9pPr>
    </p:titleStyle>
    <p:bodyStyle>
      <a:lvl1pPr marL="342900" indent="-342900" algn="l" rtl="0" eaLnBrk="1" fontAlgn="base" hangingPunct="1">
        <a:lnSpc>
          <a:spcPct val="110000"/>
        </a:lnSpc>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2pPr>
      <a:lvl3pPr marL="1143000" indent="-228600" algn="l" rtl="0" eaLnBrk="1" fontAlgn="base" hangingPunct="1">
        <a:lnSpc>
          <a:spcPct val="110000"/>
        </a:lnSpc>
        <a:spcBef>
          <a:spcPct val="10000"/>
        </a:spcBef>
        <a:spcAft>
          <a:spcPct val="0"/>
        </a:spcAft>
        <a:buClr>
          <a:schemeClr val="tx2"/>
        </a:buClr>
        <a:buChar char="•"/>
        <a:defRPr sz="2000">
          <a:solidFill>
            <a:schemeClr val="tx1"/>
          </a:solidFill>
          <a:latin typeface="+mn-lt"/>
        </a:defRPr>
      </a:lvl3pPr>
      <a:lvl4pPr marL="16002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4pPr>
      <a:lvl5pPr marL="20574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5pPr>
      <a:lvl6pPr marL="25146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puzzlemaker.com/"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emas4success.org/" TargetMode="External"/><Relationship Id="rId2" Type="http://schemas.openxmlformats.org/officeDocument/2006/relationships/hyperlink" Target="http://www.school-portal.co.uk/GroupHomepage.asp?GroupID=974569"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5650" y="2987675"/>
            <a:ext cx="7920038" cy="1953493"/>
          </a:xfrm>
        </p:spPr>
        <p:txBody>
          <a:bodyPr>
            <a:normAutofit/>
          </a:bodyPr>
          <a:lstStyle/>
          <a:p>
            <a:r>
              <a:rPr lang="en-GB" sz="4000" dirty="0" smtClean="0">
                <a:latin typeface="Microsoft Sans Serif" pitchFamily="34" charset="0"/>
              </a:rPr>
              <a:t>Key issues in vocabulary learning: developing intervention studies</a:t>
            </a:r>
            <a:br>
              <a:rPr lang="en-GB" sz="4000" dirty="0" smtClean="0">
                <a:latin typeface="Microsoft Sans Serif" pitchFamily="34" charset="0"/>
              </a:rPr>
            </a:br>
            <a:endParaRPr lang="en-GB" sz="4000" dirty="0"/>
          </a:p>
        </p:txBody>
      </p:sp>
      <p:sp>
        <p:nvSpPr>
          <p:cNvPr id="5" name="Subtitle 4"/>
          <p:cNvSpPr>
            <a:spLocks noGrp="1"/>
          </p:cNvSpPr>
          <p:nvPr>
            <p:ph type="subTitle" idx="1"/>
          </p:nvPr>
        </p:nvSpPr>
        <p:spPr>
          <a:xfrm>
            <a:off x="755650" y="4437112"/>
            <a:ext cx="8136830" cy="1862088"/>
          </a:xfrm>
        </p:spPr>
        <p:txBody>
          <a:bodyPr/>
          <a:lstStyle/>
          <a:p>
            <a:pPr>
              <a:spcBef>
                <a:spcPct val="50000"/>
              </a:spcBef>
            </a:pPr>
            <a:r>
              <a:rPr lang="en-GB" sz="2400" dirty="0" smtClean="0">
                <a:latin typeface="Microsoft Sans Serif" pitchFamily="34" charset="0"/>
              </a:rPr>
              <a:t>Theory and Practice in Vocabulary Learning and Teaching</a:t>
            </a:r>
          </a:p>
          <a:p>
            <a:pPr>
              <a:spcBef>
                <a:spcPct val="50000"/>
              </a:spcBef>
            </a:pPr>
            <a:r>
              <a:rPr lang="en-GB" sz="2400" dirty="0" smtClean="0">
                <a:latin typeface="Microsoft Sans Serif" pitchFamily="34" charset="0"/>
              </a:rPr>
              <a:t>Institute of Education, 20</a:t>
            </a:r>
            <a:r>
              <a:rPr lang="en-GB" sz="2400" baseline="30000" dirty="0" smtClean="0">
                <a:latin typeface="Microsoft Sans Serif" pitchFamily="34" charset="0"/>
              </a:rPr>
              <a:t>th</a:t>
            </a:r>
            <a:r>
              <a:rPr lang="en-GB" sz="2400" dirty="0" smtClean="0">
                <a:latin typeface="Microsoft Sans Serif" pitchFamily="34" charset="0"/>
              </a:rPr>
              <a:t> January 2012</a:t>
            </a:r>
          </a:p>
          <a:p>
            <a:pPr>
              <a:spcBef>
                <a:spcPct val="50000"/>
              </a:spcBef>
            </a:pPr>
            <a:r>
              <a:rPr lang="en-GB" sz="2400" dirty="0" smtClean="0">
                <a:latin typeface="Microsoft Sans Serif" pitchFamily="34" charset="0"/>
              </a:rPr>
              <a:t>Jeanine </a:t>
            </a:r>
            <a:r>
              <a:rPr lang="en-GB" sz="2400" dirty="0" err="1" smtClean="0">
                <a:latin typeface="Microsoft Sans Serif" pitchFamily="34" charset="0"/>
              </a:rPr>
              <a:t>Treffers-Daller</a:t>
            </a:r>
            <a:r>
              <a:rPr lang="en-GB" sz="2400" dirty="0" smtClean="0">
                <a:latin typeface="Microsoft Sans Serif" pitchFamily="34" charset="0"/>
              </a:rPr>
              <a:t> (Reading)</a:t>
            </a:r>
          </a:p>
          <a:p>
            <a:endParaRPr lang="en-GB"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Significance of </a:t>
            </a:r>
            <a:r>
              <a:rPr lang="en-GB" dirty="0" err="1" smtClean="0"/>
              <a:t>vocab</a:t>
            </a:r>
            <a:r>
              <a:rPr lang="en-GB" dirty="0" smtClean="0"/>
              <a:t> size </a:t>
            </a:r>
            <a:endParaRPr lang="en-GB" dirty="0"/>
          </a:p>
        </p:txBody>
      </p:sp>
      <p:sp>
        <p:nvSpPr>
          <p:cNvPr id="3" name="Content Placeholder 2"/>
          <p:cNvSpPr>
            <a:spLocks noGrp="1"/>
          </p:cNvSpPr>
          <p:nvPr>
            <p:ph idx="1"/>
          </p:nvPr>
        </p:nvSpPr>
        <p:spPr/>
        <p:txBody>
          <a:bodyPr/>
          <a:lstStyle/>
          <a:p>
            <a:r>
              <a:rPr lang="en-GB" dirty="0" smtClean="0"/>
              <a:t>“Individuals with a vocabulary of fewer than ten thousand base words run a serious risk of not attaining the reading comprehension level required for entering university studies.” (</a:t>
            </a:r>
            <a:r>
              <a:rPr lang="en-GB" dirty="0" err="1" smtClean="0"/>
              <a:t>Hazenberg</a:t>
            </a:r>
            <a:r>
              <a:rPr lang="en-GB" dirty="0" smtClean="0"/>
              <a:t> and </a:t>
            </a:r>
            <a:r>
              <a:rPr lang="en-GB" dirty="0" err="1" smtClean="0"/>
              <a:t>Hulstijn</a:t>
            </a:r>
            <a:r>
              <a:rPr lang="en-GB" dirty="0" smtClean="0"/>
              <a:t> 1996: 158)</a:t>
            </a:r>
          </a:p>
          <a:p>
            <a:r>
              <a:rPr lang="en-GB" dirty="0" smtClean="0"/>
              <a:t>Matthew effect (</a:t>
            </a:r>
            <a:r>
              <a:rPr lang="en-GB" dirty="0" err="1" smtClean="0"/>
              <a:t>Stanovich</a:t>
            </a:r>
            <a:r>
              <a:rPr lang="en-GB" dirty="0" smtClean="0"/>
              <a:t>, 1986)</a:t>
            </a:r>
          </a:p>
          <a:p>
            <a:r>
              <a:rPr lang="en-GB" dirty="0" smtClean="0"/>
              <a:t>students with high vocabularies at school entry can read better and so read more and so grow larger vocabularies than those with smaller vocabularies</a:t>
            </a:r>
          </a:p>
          <a:p>
            <a:endParaRPr lang="en-GB"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research question</a:t>
            </a:r>
            <a:endParaRPr lang="en-GB" dirty="0"/>
          </a:p>
        </p:txBody>
      </p:sp>
      <p:sp>
        <p:nvSpPr>
          <p:cNvPr id="3" name="Content Placeholder 2"/>
          <p:cNvSpPr>
            <a:spLocks noGrp="1"/>
          </p:cNvSpPr>
          <p:nvPr>
            <p:ph sz="quarter" idx="1"/>
          </p:nvPr>
        </p:nvSpPr>
        <p:spPr/>
        <p:txBody>
          <a:bodyPr/>
          <a:lstStyle/>
          <a:p>
            <a:r>
              <a:rPr lang="en-GB" dirty="0" smtClean="0"/>
              <a:t>100 years of research and we still don’t have a clear answer to the question of how many words a NL speaker of English knows</a:t>
            </a:r>
          </a:p>
          <a:p>
            <a:r>
              <a:rPr lang="en-GB" dirty="0" smtClean="0"/>
              <a:t>So</a:t>
            </a:r>
          </a:p>
          <a:p>
            <a:r>
              <a:rPr lang="en-GB" dirty="0" smtClean="0"/>
              <a:t>How may words do our undergraduates know?</a:t>
            </a:r>
          </a:p>
          <a:p>
            <a:r>
              <a:rPr lang="en-GB" dirty="0" smtClean="0"/>
              <a:t>Can we detect any relationship with reading habits …</a:t>
            </a:r>
          </a:p>
          <a:p>
            <a:r>
              <a:rPr lang="en-GB" dirty="0" smtClean="0"/>
              <a:t>… or academic attainment?</a:t>
            </a:r>
            <a:endParaRPr lang="en-GB"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Subjects</a:t>
            </a:r>
            <a:endParaRPr lang="en-GB" dirty="0"/>
          </a:p>
        </p:txBody>
      </p:sp>
      <p:graphicFrame>
        <p:nvGraphicFramePr>
          <p:cNvPr id="4" name="Content Placeholder 3"/>
          <p:cNvGraphicFramePr>
            <a:graphicFrameLocks noGrp="1"/>
          </p:cNvGraphicFramePr>
          <p:nvPr>
            <p:ph sz="quarter" idx="1"/>
          </p:nvPr>
        </p:nvGraphicFramePr>
        <p:xfrm>
          <a:off x="323528" y="3861048"/>
          <a:ext cx="8504238" cy="2243328"/>
        </p:xfrm>
        <a:graphic>
          <a:graphicData uri="http://schemas.openxmlformats.org/drawingml/2006/table">
            <a:tbl>
              <a:tblPr firstRow="1" bandRow="1">
                <a:tableStyleId>{5C22544A-7EE6-4342-B048-85BDC9FD1C3A}</a:tableStyleId>
              </a:tblPr>
              <a:tblGrid>
                <a:gridCol w="4252119"/>
                <a:gridCol w="4252119"/>
              </a:tblGrid>
              <a:tr h="370840">
                <a:tc>
                  <a:txBody>
                    <a:bodyPr/>
                    <a:lstStyle/>
                    <a:p>
                      <a:pPr>
                        <a:lnSpc>
                          <a:spcPct val="115000"/>
                        </a:lnSpc>
                        <a:spcAft>
                          <a:spcPts val="0"/>
                        </a:spcAft>
                      </a:pPr>
                      <a:r>
                        <a:rPr lang="en-GB" sz="3200" dirty="0">
                          <a:latin typeface="Times New Roman"/>
                          <a:ea typeface="Calibri"/>
                          <a:cs typeface="Times New Roman"/>
                        </a:rPr>
                        <a:t>year</a:t>
                      </a:r>
                      <a:endParaRPr lang="en-GB" sz="3200" dirty="0">
                        <a:latin typeface="Calibri"/>
                        <a:ea typeface="Calibri"/>
                        <a:cs typeface="Times New Roman"/>
                      </a:endParaRPr>
                    </a:p>
                  </a:txBody>
                  <a:tcPr marL="68580" marR="68580" marT="0" marB="0"/>
                </a:tc>
                <a:tc>
                  <a:txBody>
                    <a:bodyPr/>
                    <a:lstStyle/>
                    <a:p>
                      <a:pPr>
                        <a:lnSpc>
                          <a:spcPct val="115000"/>
                        </a:lnSpc>
                        <a:spcAft>
                          <a:spcPts val="0"/>
                        </a:spcAft>
                      </a:pPr>
                      <a:r>
                        <a:rPr lang="en-GB" sz="3200">
                          <a:latin typeface="Times New Roman"/>
                          <a:ea typeface="Calibri"/>
                          <a:cs typeface="Times New Roman"/>
                        </a:rPr>
                        <a:t>number</a:t>
                      </a:r>
                      <a:endParaRPr lang="en-GB" sz="3200">
                        <a:latin typeface="Calibri"/>
                        <a:ea typeface="Calibri"/>
                        <a:cs typeface="Times New Roman"/>
                      </a:endParaRPr>
                    </a:p>
                  </a:txBody>
                  <a:tcPr marL="68580" marR="68580" marT="0" marB="0"/>
                </a:tc>
              </a:tr>
              <a:tr h="370840">
                <a:tc>
                  <a:txBody>
                    <a:bodyPr/>
                    <a:lstStyle/>
                    <a:p>
                      <a:pPr>
                        <a:lnSpc>
                          <a:spcPct val="115000"/>
                        </a:lnSpc>
                        <a:spcAft>
                          <a:spcPts val="0"/>
                        </a:spcAft>
                      </a:pPr>
                      <a:r>
                        <a:rPr lang="en-GB" sz="3200">
                          <a:latin typeface="Times New Roman"/>
                          <a:ea typeface="Calibri"/>
                          <a:cs typeface="Times New Roman"/>
                        </a:rPr>
                        <a:t>1</a:t>
                      </a:r>
                      <a:endParaRPr lang="en-GB" sz="3200">
                        <a:latin typeface="Calibri"/>
                        <a:ea typeface="Calibri"/>
                        <a:cs typeface="Times New Roman"/>
                      </a:endParaRPr>
                    </a:p>
                  </a:txBody>
                  <a:tcPr marL="68580" marR="68580" marT="0" marB="0"/>
                </a:tc>
                <a:tc>
                  <a:txBody>
                    <a:bodyPr/>
                    <a:lstStyle/>
                    <a:p>
                      <a:pPr>
                        <a:lnSpc>
                          <a:spcPct val="115000"/>
                        </a:lnSpc>
                        <a:spcAft>
                          <a:spcPts val="0"/>
                        </a:spcAft>
                      </a:pPr>
                      <a:r>
                        <a:rPr lang="en-GB" sz="3200">
                          <a:latin typeface="Times New Roman"/>
                          <a:ea typeface="Calibri"/>
                          <a:cs typeface="Times New Roman"/>
                        </a:rPr>
                        <a:t>133</a:t>
                      </a:r>
                      <a:endParaRPr lang="en-GB" sz="3200">
                        <a:latin typeface="Calibri"/>
                        <a:ea typeface="Calibri"/>
                        <a:cs typeface="Times New Roman"/>
                      </a:endParaRPr>
                    </a:p>
                  </a:txBody>
                  <a:tcPr marL="68580" marR="68580" marT="0" marB="0"/>
                </a:tc>
              </a:tr>
              <a:tr h="370840">
                <a:tc>
                  <a:txBody>
                    <a:bodyPr/>
                    <a:lstStyle/>
                    <a:p>
                      <a:pPr>
                        <a:lnSpc>
                          <a:spcPct val="115000"/>
                        </a:lnSpc>
                        <a:spcAft>
                          <a:spcPts val="0"/>
                        </a:spcAft>
                      </a:pPr>
                      <a:r>
                        <a:rPr lang="en-GB" sz="3200">
                          <a:latin typeface="Times New Roman"/>
                          <a:ea typeface="Calibri"/>
                          <a:cs typeface="Times New Roman"/>
                        </a:rPr>
                        <a:t>2</a:t>
                      </a:r>
                      <a:endParaRPr lang="en-GB" sz="3200">
                        <a:latin typeface="Calibri"/>
                        <a:ea typeface="Calibri"/>
                        <a:cs typeface="Times New Roman"/>
                      </a:endParaRPr>
                    </a:p>
                  </a:txBody>
                  <a:tcPr marL="68580" marR="68580" marT="0" marB="0"/>
                </a:tc>
                <a:tc>
                  <a:txBody>
                    <a:bodyPr/>
                    <a:lstStyle/>
                    <a:p>
                      <a:pPr>
                        <a:lnSpc>
                          <a:spcPct val="115000"/>
                        </a:lnSpc>
                        <a:spcAft>
                          <a:spcPts val="0"/>
                        </a:spcAft>
                      </a:pPr>
                      <a:r>
                        <a:rPr lang="en-GB" sz="3200">
                          <a:latin typeface="Times New Roman"/>
                          <a:ea typeface="Calibri"/>
                          <a:cs typeface="Times New Roman"/>
                        </a:rPr>
                        <a:t>32</a:t>
                      </a:r>
                      <a:endParaRPr lang="en-GB" sz="3200">
                        <a:latin typeface="Calibri"/>
                        <a:ea typeface="Calibri"/>
                        <a:cs typeface="Times New Roman"/>
                      </a:endParaRPr>
                    </a:p>
                  </a:txBody>
                  <a:tcPr marL="68580" marR="68580" marT="0" marB="0"/>
                </a:tc>
              </a:tr>
              <a:tr h="370840">
                <a:tc>
                  <a:txBody>
                    <a:bodyPr/>
                    <a:lstStyle/>
                    <a:p>
                      <a:pPr>
                        <a:lnSpc>
                          <a:spcPct val="115000"/>
                        </a:lnSpc>
                        <a:spcAft>
                          <a:spcPts val="0"/>
                        </a:spcAft>
                      </a:pPr>
                      <a:r>
                        <a:rPr lang="en-GB" sz="3200">
                          <a:latin typeface="Times New Roman"/>
                          <a:ea typeface="Calibri"/>
                          <a:cs typeface="Times New Roman"/>
                        </a:rPr>
                        <a:t>3</a:t>
                      </a:r>
                      <a:endParaRPr lang="en-GB" sz="3200">
                        <a:latin typeface="Calibri"/>
                        <a:ea typeface="Calibri"/>
                        <a:cs typeface="Times New Roman"/>
                      </a:endParaRPr>
                    </a:p>
                  </a:txBody>
                  <a:tcPr marL="68580" marR="68580" marT="0" marB="0"/>
                </a:tc>
                <a:tc>
                  <a:txBody>
                    <a:bodyPr/>
                    <a:lstStyle/>
                    <a:p>
                      <a:pPr>
                        <a:lnSpc>
                          <a:spcPct val="115000"/>
                        </a:lnSpc>
                        <a:spcAft>
                          <a:spcPts val="0"/>
                        </a:spcAft>
                      </a:pPr>
                      <a:r>
                        <a:rPr lang="en-GB" sz="3200" dirty="0">
                          <a:latin typeface="Times New Roman"/>
                          <a:ea typeface="Calibri"/>
                          <a:cs typeface="Times New Roman"/>
                        </a:rPr>
                        <a:t>19</a:t>
                      </a:r>
                      <a:endParaRPr lang="en-GB" sz="3200" dirty="0">
                        <a:latin typeface="Calibri"/>
                        <a:ea typeface="Calibri"/>
                        <a:cs typeface="Times New Roman"/>
                      </a:endParaRPr>
                    </a:p>
                  </a:txBody>
                  <a:tcPr marL="68580" marR="68580" marT="0" marB="0"/>
                </a:tc>
              </a:tr>
            </a:tbl>
          </a:graphicData>
        </a:graphic>
      </p:graphicFrame>
      <p:sp>
        <p:nvSpPr>
          <p:cNvPr id="6" name="TextBox 5"/>
          <p:cNvSpPr txBox="1"/>
          <p:nvPr/>
        </p:nvSpPr>
        <p:spPr>
          <a:xfrm>
            <a:off x="323528" y="1484784"/>
            <a:ext cx="8352928" cy="2092881"/>
          </a:xfrm>
          <a:prstGeom prst="rect">
            <a:avLst/>
          </a:prstGeom>
          <a:noFill/>
        </p:spPr>
        <p:txBody>
          <a:bodyPr wrap="square" rtlCol="0">
            <a:spAutoFit/>
          </a:bodyPr>
          <a:lstStyle/>
          <a:p>
            <a:pPr>
              <a:buClr>
                <a:schemeClr val="accent1"/>
              </a:buClr>
            </a:pPr>
            <a:endParaRPr lang="en-GB" sz="2800" dirty="0" smtClean="0"/>
          </a:p>
          <a:p>
            <a:pPr>
              <a:buClr>
                <a:schemeClr val="accent1"/>
              </a:buClr>
              <a:buFont typeface="Georgia" pitchFamily="18" charset="0"/>
              <a:buChar char="●"/>
            </a:pPr>
            <a:endParaRPr lang="en-GB" sz="2800" dirty="0"/>
          </a:p>
          <a:p>
            <a:pPr>
              <a:buClr>
                <a:schemeClr val="accent1"/>
              </a:buClr>
            </a:pPr>
            <a:r>
              <a:rPr lang="en-GB" sz="2800" dirty="0" smtClean="0"/>
              <a:t>Undergraduates in City University, Swansea University and UWE Bristol (tested in semester 1)</a:t>
            </a:r>
          </a:p>
          <a:p>
            <a:endParaRPr lang="en-GB"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Experimental design </a:t>
            </a:r>
            <a:endParaRPr lang="en-GB" dirty="0"/>
          </a:p>
        </p:txBody>
      </p:sp>
      <p:sp>
        <p:nvSpPr>
          <p:cNvPr id="3" name="Content Placeholder 2"/>
          <p:cNvSpPr>
            <a:spLocks noGrp="1"/>
          </p:cNvSpPr>
          <p:nvPr>
            <p:ph sz="quarter" idx="1"/>
          </p:nvPr>
        </p:nvSpPr>
        <p:spPr/>
        <p:txBody>
          <a:bodyPr>
            <a:normAutofit fontScale="85000" lnSpcReduction="10000"/>
          </a:bodyPr>
          <a:lstStyle/>
          <a:p>
            <a:r>
              <a:rPr lang="en-GB" dirty="0" smtClean="0"/>
              <a:t>The words tested</a:t>
            </a:r>
          </a:p>
          <a:p>
            <a:endParaRPr lang="en-GB" dirty="0" smtClean="0"/>
          </a:p>
          <a:p>
            <a:r>
              <a:rPr lang="en-GB" dirty="0" err="1" smtClean="0"/>
              <a:t>Goulden</a:t>
            </a:r>
            <a:r>
              <a:rPr lang="en-GB" dirty="0" smtClean="0"/>
              <a:t>, Nation and Read (1990)</a:t>
            </a:r>
          </a:p>
          <a:p>
            <a:r>
              <a:rPr lang="en-GB" dirty="0" smtClean="0"/>
              <a:t>Webster’s Third New International Dictionary (1961)  + updates</a:t>
            </a:r>
          </a:p>
          <a:p>
            <a:r>
              <a:rPr lang="en-GB" dirty="0" smtClean="0"/>
              <a:t>50,000 base words</a:t>
            </a:r>
          </a:p>
          <a:p>
            <a:r>
              <a:rPr lang="en-GB" dirty="0" smtClean="0"/>
              <a:t>a word is a word family (</a:t>
            </a:r>
            <a:r>
              <a:rPr lang="en-GB" i="1" dirty="0" smtClean="0"/>
              <a:t>work, worker, working, worked </a:t>
            </a:r>
            <a:r>
              <a:rPr lang="en-GB" dirty="0" smtClean="0"/>
              <a:t>etc.)</a:t>
            </a:r>
          </a:p>
          <a:p>
            <a:r>
              <a:rPr lang="en-GB" dirty="0" smtClean="0"/>
              <a:t>a representative sample of the 25,000 most frequent words in Thorndike and </a:t>
            </a:r>
            <a:r>
              <a:rPr lang="en-GB" dirty="0" err="1" smtClean="0"/>
              <a:t>Lorge’s</a:t>
            </a:r>
            <a:r>
              <a:rPr lang="en-GB" dirty="0" smtClean="0"/>
              <a:t> (1944) frequency lists. </a:t>
            </a:r>
          </a:p>
          <a:p>
            <a:pPr lvl="1"/>
            <a:r>
              <a:rPr lang="en-GB" dirty="0" smtClean="0"/>
              <a:t> test of 250 words;  five sub-tests to this test and 10 words are selected from each of the first 5,000 word bands in this list. </a:t>
            </a:r>
          </a:p>
          <a:p>
            <a:r>
              <a:rPr lang="en-GB" dirty="0" smtClean="0"/>
              <a:t>a test of 221 words as a sample of the words in Webster’s which fell outside the 25,000 word range.</a:t>
            </a:r>
          </a:p>
          <a:p>
            <a:pPr lvl="1">
              <a:buNone/>
            </a:pPr>
            <a:endParaRPr lang="en-GB" dirty="0" smtClean="0"/>
          </a:p>
          <a:p>
            <a:endParaRPr lang="en-GB"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and multilingualism</a:t>
            </a:r>
            <a:endParaRPr lang="en-GB" dirty="0"/>
          </a:p>
        </p:txBody>
      </p:sp>
      <p:graphicFrame>
        <p:nvGraphicFramePr>
          <p:cNvPr id="4" name="Content Placeholder 3"/>
          <p:cNvGraphicFramePr>
            <a:graphicFrameLocks noGrp="1"/>
          </p:cNvGraphicFramePr>
          <p:nvPr>
            <p:ph sz="quarter" idx="1"/>
          </p:nvPr>
        </p:nvGraphicFramePr>
        <p:xfrm>
          <a:off x="301625" y="1527175"/>
          <a:ext cx="8504240" cy="2453640"/>
        </p:xfrm>
        <a:graphic>
          <a:graphicData uri="http://schemas.openxmlformats.org/drawingml/2006/table">
            <a:tbl>
              <a:tblPr firstRow="1" bandRow="1">
                <a:tableStyleId>{5C22544A-7EE6-4342-B048-85BDC9FD1C3A}</a:tableStyleId>
              </a:tblPr>
              <a:tblGrid>
                <a:gridCol w="3118247"/>
                <a:gridCol w="1133873"/>
                <a:gridCol w="2126060"/>
                <a:gridCol w="2126060"/>
              </a:tblGrid>
              <a:tr h="370840">
                <a:tc>
                  <a:txBody>
                    <a:bodyPr/>
                    <a:lstStyle/>
                    <a:p>
                      <a:pPr algn="ctr">
                        <a:lnSpc>
                          <a:spcPct val="115000"/>
                        </a:lnSpc>
                        <a:spcAft>
                          <a:spcPts val="0"/>
                        </a:spcAft>
                      </a:pPr>
                      <a:r>
                        <a:rPr lang="en-GB" sz="2800" dirty="0">
                          <a:latin typeface="Arial" pitchFamily="34" charset="0"/>
                          <a:ea typeface="Calibri"/>
                          <a:cs typeface="Arial" pitchFamily="34" charset="0"/>
                        </a:rPr>
                        <a:t>group</a:t>
                      </a:r>
                    </a:p>
                  </a:txBody>
                  <a:tcPr marL="68580" marR="68580" marT="0" marB="0"/>
                </a:tc>
                <a:tc>
                  <a:txBody>
                    <a:bodyPr/>
                    <a:lstStyle/>
                    <a:p>
                      <a:pPr algn="ctr">
                        <a:lnSpc>
                          <a:spcPct val="115000"/>
                        </a:lnSpc>
                        <a:spcAft>
                          <a:spcPts val="0"/>
                        </a:spcAft>
                      </a:pPr>
                      <a:r>
                        <a:rPr lang="en-GB" sz="2800">
                          <a:latin typeface="Arial" pitchFamily="34" charset="0"/>
                          <a:ea typeface="Calibri"/>
                          <a:cs typeface="Arial" pitchFamily="34" charset="0"/>
                        </a:rPr>
                        <a:t>n</a:t>
                      </a:r>
                    </a:p>
                  </a:txBody>
                  <a:tcPr marL="68580" marR="68580" marT="0" marB="0"/>
                </a:tc>
                <a:tc>
                  <a:txBody>
                    <a:bodyPr/>
                    <a:lstStyle/>
                    <a:p>
                      <a:pPr algn="ctr">
                        <a:lnSpc>
                          <a:spcPct val="115000"/>
                        </a:lnSpc>
                        <a:spcAft>
                          <a:spcPts val="0"/>
                        </a:spcAft>
                      </a:pPr>
                      <a:r>
                        <a:rPr lang="en-GB" sz="2800">
                          <a:latin typeface="Arial" pitchFamily="34" charset="0"/>
                          <a:ea typeface="Calibri"/>
                          <a:cs typeface="Arial" pitchFamily="34" charset="0"/>
                        </a:rPr>
                        <a:t>Mean vocab size</a:t>
                      </a:r>
                    </a:p>
                  </a:txBody>
                  <a:tcPr marL="68580" marR="68580" marT="0" marB="0"/>
                </a:tc>
                <a:tc>
                  <a:txBody>
                    <a:bodyPr/>
                    <a:lstStyle/>
                    <a:p>
                      <a:pPr algn="ctr">
                        <a:lnSpc>
                          <a:spcPct val="115000"/>
                        </a:lnSpc>
                        <a:spcAft>
                          <a:spcPts val="0"/>
                        </a:spcAft>
                      </a:pPr>
                      <a:r>
                        <a:rPr lang="en-GB" sz="2800" dirty="0">
                          <a:latin typeface="Arial" pitchFamily="34" charset="0"/>
                          <a:ea typeface="Calibri"/>
                          <a:cs typeface="Arial" pitchFamily="34" charset="0"/>
                        </a:rPr>
                        <a:t>SD</a:t>
                      </a:r>
                    </a:p>
                  </a:txBody>
                  <a:tcPr marL="68580" marR="68580" marT="0" marB="0"/>
                </a:tc>
              </a:tr>
              <a:tr h="370840">
                <a:tc>
                  <a:txBody>
                    <a:bodyPr/>
                    <a:lstStyle/>
                    <a:p>
                      <a:pPr>
                        <a:lnSpc>
                          <a:spcPct val="115000"/>
                        </a:lnSpc>
                        <a:spcAft>
                          <a:spcPts val="0"/>
                        </a:spcAft>
                      </a:pPr>
                      <a:r>
                        <a:rPr lang="en-GB" sz="2400">
                          <a:latin typeface="Arial" pitchFamily="34" charset="0"/>
                          <a:ea typeface="Calibri"/>
                          <a:cs typeface="Arial" pitchFamily="34" charset="0"/>
                        </a:rPr>
                        <a:t>Non-native</a:t>
                      </a:r>
                    </a:p>
                  </a:txBody>
                  <a:tcPr marL="68580" marR="68580" marT="0" marB="0"/>
                </a:tc>
                <a:tc>
                  <a:txBody>
                    <a:bodyPr/>
                    <a:lstStyle/>
                    <a:p>
                      <a:pPr>
                        <a:lnSpc>
                          <a:spcPct val="115000"/>
                        </a:lnSpc>
                        <a:spcAft>
                          <a:spcPts val="0"/>
                        </a:spcAft>
                      </a:pPr>
                      <a:r>
                        <a:rPr lang="en-GB" sz="2800">
                          <a:latin typeface="Arial" pitchFamily="34" charset="0"/>
                          <a:ea typeface="Calibri"/>
                          <a:cs typeface="Arial" pitchFamily="34" charset="0"/>
                        </a:rPr>
                        <a:t>15</a:t>
                      </a:r>
                    </a:p>
                  </a:txBody>
                  <a:tcPr marL="68580" marR="68580" marT="0" marB="0"/>
                </a:tc>
                <a:tc>
                  <a:txBody>
                    <a:bodyPr/>
                    <a:lstStyle/>
                    <a:p>
                      <a:pPr>
                        <a:lnSpc>
                          <a:spcPct val="115000"/>
                        </a:lnSpc>
                        <a:spcAft>
                          <a:spcPts val="0"/>
                        </a:spcAft>
                      </a:pPr>
                      <a:r>
                        <a:rPr lang="en-GB" sz="2800">
                          <a:latin typeface="Arial" pitchFamily="34" charset="0"/>
                          <a:ea typeface="Calibri"/>
                          <a:cs typeface="Arial" pitchFamily="34" charset="0"/>
                        </a:rPr>
                        <a:t>7500.00</a:t>
                      </a:r>
                    </a:p>
                  </a:txBody>
                  <a:tcPr marL="68580" marR="68580" marT="0" marB="0"/>
                </a:tc>
                <a:tc>
                  <a:txBody>
                    <a:bodyPr/>
                    <a:lstStyle/>
                    <a:p>
                      <a:pPr>
                        <a:lnSpc>
                          <a:spcPct val="115000"/>
                        </a:lnSpc>
                        <a:spcAft>
                          <a:spcPts val="0"/>
                        </a:spcAft>
                      </a:pPr>
                      <a:r>
                        <a:rPr lang="en-GB" sz="2800">
                          <a:latin typeface="Arial" pitchFamily="34" charset="0"/>
                          <a:ea typeface="Calibri"/>
                          <a:cs typeface="Arial" pitchFamily="34" charset="0"/>
                        </a:rPr>
                        <a:t>3245.88</a:t>
                      </a:r>
                    </a:p>
                  </a:txBody>
                  <a:tcPr marL="68580" marR="68580" marT="0" marB="0"/>
                </a:tc>
              </a:tr>
              <a:tr h="370840">
                <a:tc>
                  <a:txBody>
                    <a:bodyPr/>
                    <a:lstStyle/>
                    <a:p>
                      <a:pPr>
                        <a:lnSpc>
                          <a:spcPct val="115000"/>
                        </a:lnSpc>
                        <a:spcAft>
                          <a:spcPts val="0"/>
                        </a:spcAft>
                      </a:pPr>
                      <a:r>
                        <a:rPr lang="en-GB" sz="2400">
                          <a:latin typeface="Arial" pitchFamily="34" charset="0"/>
                          <a:ea typeface="Calibri"/>
                          <a:cs typeface="Arial" pitchFamily="34" charset="0"/>
                        </a:rPr>
                        <a:t>Bilinguals</a:t>
                      </a:r>
                    </a:p>
                  </a:txBody>
                  <a:tcPr marL="68580" marR="68580" marT="0" marB="0"/>
                </a:tc>
                <a:tc>
                  <a:txBody>
                    <a:bodyPr/>
                    <a:lstStyle/>
                    <a:p>
                      <a:pPr>
                        <a:lnSpc>
                          <a:spcPct val="115000"/>
                        </a:lnSpc>
                        <a:spcAft>
                          <a:spcPts val="0"/>
                        </a:spcAft>
                      </a:pPr>
                      <a:r>
                        <a:rPr lang="en-GB" sz="2800">
                          <a:latin typeface="Arial" pitchFamily="34" charset="0"/>
                          <a:ea typeface="Calibri"/>
                          <a:cs typeface="Arial" pitchFamily="34" charset="0"/>
                        </a:rPr>
                        <a:t>9</a:t>
                      </a:r>
                    </a:p>
                  </a:txBody>
                  <a:tcPr marL="68580" marR="68580" marT="0" marB="0"/>
                </a:tc>
                <a:tc>
                  <a:txBody>
                    <a:bodyPr/>
                    <a:lstStyle/>
                    <a:p>
                      <a:pPr>
                        <a:lnSpc>
                          <a:spcPct val="115000"/>
                        </a:lnSpc>
                        <a:spcAft>
                          <a:spcPts val="0"/>
                        </a:spcAft>
                      </a:pPr>
                      <a:r>
                        <a:rPr lang="en-GB" sz="2800">
                          <a:latin typeface="Arial" pitchFamily="34" charset="0"/>
                          <a:ea typeface="Calibri"/>
                          <a:cs typeface="Arial" pitchFamily="34" charset="0"/>
                        </a:rPr>
                        <a:t>9833.33</a:t>
                      </a:r>
                    </a:p>
                  </a:txBody>
                  <a:tcPr marL="68580" marR="68580" marT="0" marB="0"/>
                </a:tc>
                <a:tc>
                  <a:txBody>
                    <a:bodyPr/>
                    <a:lstStyle/>
                    <a:p>
                      <a:pPr>
                        <a:lnSpc>
                          <a:spcPct val="115000"/>
                        </a:lnSpc>
                        <a:spcAft>
                          <a:spcPts val="0"/>
                        </a:spcAft>
                      </a:pPr>
                      <a:r>
                        <a:rPr lang="en-GB" sz="2800">
                          <a:latin typeface="Arial" pitchFamily="34" charset="0"/>
                          <a:ea typeface="Calibri"/>
                          <a:cs typeface="Arial" pitchFamily="34" charset="0"/>
                        </a:rPr>
                        <a:t>1479.02</a:t>
                      </a:r>
                    </a:p>
                  </a:txBody>
                  <a:tcPr marL="68580" marR="68580" marT="0" marB="0"/>
                </a:tc>
              </a:tr>
              <a:tr h="370840">
                <a:tc>
                  <a:txBody>
                    <a:bodyPr/>
                    <a:lstStyle/>
                    <a:p>
                      <a:pPr>
                        <a:lnSpc>
                          <a:spcPct val="115000"/>
                        </a:lnSpc>
                        <a:spcAft>
                          <a:spcPts val="0"/>
                        </a:spcAft>
                      </a:pPr>
                      <a:r>
                        <a:rPr lang="en-GB" sz="2400" dirty="0">
                          <a:latin typeface="Arial" pitchFamily="34" charset="0"/>
                          <a:ea typeface="Calibri"/>
                          <a:cs typeface="Arial" pitchFamily="34" charset="0"/>
                        </a:rPr>
                        <a:t>Monolingual English</a:t>
                      </a:r>
                    </a:p>
                  </a:txBody>
                  <a:tcPr marL="68580" marR="68580" marT="0" marB="0"/>
                </a:tc>
                <a:tc>
                  <a:txBody>
                    <a:bodyPr/>
                    <a:lstStyle/>
                    <a:p>
                      <a:pPr>
                        <a:lnSpc>
                          <a:spcPct val="115000"/>
                        </a:lnSpc>
                        <a:spcAft>
                          <a:spcPts val="0"/>
                        </a:spcAft>
                      </a:pPr>
                      <a:r>
                        <a:rPr lang="en-GB" sz="2800">
                          <a:latin typeface="Arial" pitchFamily="34" charset="0"/>
                          <a:ea typeface="Calibri"/>
                          <a:cs typeface="Arial" pitchFamily="34" charset="0"/>
                        </a:rPr>
                        <a:t>104</a:t>
                      </a:r>
                    </a:p>
                  </a:txBody>
                  <a:tcPr marL="68580" marR="68580" marT="0" marB="0"/>
                </a:tc>
                <a:tc>
                  <a:txBody>
                    <a:bodyPr/>
                    <a:lstStyle/>
                    <a:p>
                      <a:pPr>
                        <a:lnSpc>
                          <a:spcPct val="115000"/>
                        </a:lnSpc>
                        <a:spcAft>
                          <a:spcPts val="0"/>
                        </a:spcAft>
                      </a:pPr>
                      <a:r>
                        <a:rPr lang="en-GB" sz="2800">
                          <a:latin typeface="Arial" pitchFamily="34" charset="0"/>
                          <a:ea typeface="Calibri"/>
                          <a:cs typeface="Arial" pitchFamily="34" charset="0"/>
                        </a:rPr>
                        <a:t>10091.35</a:t>
                      </a:r>
                    </a:p>
                  </a:txBody>
                  <a:tcPr marL="68580" marR="68580" marT="0" marB="0"/>
                </a:tc>
                <a:tc>
                  <a:txBody>
                    <a:bodyPr/>
                    <a:lstStyle/>
                    <a:p>
                      <a:pPr>
                        <a:lnSpc>
                          <a:spcPct val="115000"/>
                        </a:lnSpc>
                        <a:spcAft>
                          <a:spcPts val="0"/>
                        </a:spcAft>
                      </a:pPr>
                      <a:r>
                        <a:rPr lang="en-GB" sz="2800" dirty="0">
                          <a:latin typeface="Arial" pitchFamily="34" charset="0"/>
                          <a:ea typeface="Calibri"/>
                          <a:cs typeface="Arial" pitchFamily="34" charset="0"/>
                        </a:rPr>
                        <a:t>2245.56</a:t>
                      </a:r>
                    </a:p>
                  </a:txBody>
                  <a:tcPr marL="68580" marR="68580" marT="0" marB="0"/>
                </a:tc>
              </a:tr>
            </a:tbl>
          </a:graphicData>
        </a:graphic>
      </p:graphicFrame>
      <p:sp>
        <p:nvSpPr>
          <p:cNvPr id="5" name="TextBox 4"/>
          <p:cNvSpPr txBox="1"/>
          <p:nvPr/>
        </p:nvSpPr>
        <p:spPr>
          <a:xfrm>
            <a:off x="395536" y="4149080"/>
            <a:ext cx="8280920" cy="2123658"/>
          </a:xfrm>
          <a:prstGeom prst="rect">
            <a:avLst/>
          </a:prstGeom>
          <a:noFill/>
        </p:spPr>
        <p:txBody>
          <a:bodyPr wrap="square" rtlCol="0">
            <a:spAutoFit/>
          </a:bodyPr>
          <a:lstStyle/>
          <a:p>
            <a:r>
              <a:rPr lang="en-GB" sz="2200" dirty="0"/>
              <a:t>An ANOVA confirms that there is a difference in the means statistically significant at the </a:t>
            </a:r>
            <a:r>
              <a:rPr lang="en-GB" sz="2200" dirty="0" smtClean="0"/>
              <a:t>0.01 </a:t>
            </a:r>
            <a:r>
              <a:rPr lang="en-GB" sz="2200" dirty="0"/>
              <a:t>level, F(2,125) = 8.043, sig. = .001. </a:t>
            </a:r>
            <a:endParaRPr lang="en-GB" sz="2200" dirty="0" smtClean="0"/>
          </a:p>
          <a:p>
            <a:r>
              <a:rPr lang="en-GB" sz="2200" dirty="0" smtClean="0"/>
              <a:t>The non-native speakers’ </a:t>
            </a:r>
            <a:r>
              <a:rPr lang="en-GB" sz="2200" dirty="0"/>
              <a:t>vocabulary is statistically distinct from the other two means where the difference is too small to be statistically significant</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Frequency effect</a:t>
            </a:r>
            <a:endParaRPr lang="en-GB" dirty="0"/>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Scores by university level</a:t>
            </a:r>
            <a:endParaRPr lang="en-GB" dirty="0"/>
          </a:p>
        </p:txBody>
      </p:sp>
      <p:graphicFrame>
        <p:nvGraphicFramePr>
          <p:cNvPr id="4" name="Content Placeholder 3"/>
          <p:cNvGraphicFramePr>
            <a:graphicFrameLocks noGrp="1"/>
          </p:cNvGraphicFramePr>
          <p:nvPr>
            <p:ph sz="quarter" idx="1"/>
          </p:nvPr>
        </p:nvGraphicFramePr>
        <p:xfrm>
          <a:off x="301625" y="1527175"/>
          <a:ext cx="8504240" cy="2103120"/>
        </p:xfrm>
        <a:graphic>
          <a:graphicData uri="http://schemas.openxmlformats.org/drawingml/2006/table">
            <a:tbl>
              <a:tblPr firstRow="1" bandRow="1">
                <a:tableStyleId>{5C22544A-7EE6-4342-B048-85BDC9FD1C3A}</a:tableStyleId>
              </a:tblPr>
              <a:tblGrid>
                <a:gridCol w="2126060"/>
                <a:gridCol w="2126060"/>
                <a:gridCol w="2126060"/>
                <a:gridCol w="2126060"/>
              </a:tblGrid>
              <a:tr h="370840">
                <a:tc>
                  <a:txBody>
                    <a:bodyPr/>
                    <a:lstStyle/>
                    <a:p>
                      <a:pPr algn="ctr">
                        <a:lnSpc>
                          <a:spcPct val="115000"/>
                        </a:lnSpc>
                        <a:spcAft>
                          <a:spcPts val="0"/>
                        </a:spcAft>
                      </a:pPr>
                      <a:r>
                        <a:rPr lang="en-GB" sz="2400" dirty="0">
                          <a:latin typeface="Arial" pitchFamily="34" charset="0"/>
                          <a:ea typeface="Calibri"/>
                          <a:cs typeface="Arial" pitchFamily="34" charset="0"/>
                        </a:rPr>
                        <a:t>level</a:t>
                      </a:r>
                    </a:p>
                  </a:txBody>
                  <a:tcPr marL="68580" marR="68580" marT="0" marB="0"/>
                </a:tc>
                <a:tc>
                  <a:txBody>
                    <a:bodyPr/>
                    <a:lstStyle/>
                    <a:p>
                      <a:pPr algn="ctr">
                        <a:lnSpc>
                          <a:spcPct val="115000"/>
                        </a:lnSpc>
                        <a:spcAft>
                          <a:spcPts val="0"/>
                        </a:spcAft>
                      </a:pPr>
                      <a:r>
                        <a:rPr lang="en-GB" sz="2400" dirty="0">
                          <a:latin typeface="Arial" pitchFamily="34" charset="0"/>
                          <a:ea typeface="Calibri"/>
                          <a:cs typeface="Arial" pitchFamily="34" charset="0"/>
                        </a:rPr>
                        <a:t>n</a:t>
                      </a:r>
                    </a:p>
                  </a:txBody>
                  <a:tcPr marL="68580" marR="68580" marT="0" marB="0"/>
                </a:tc>
                <a:tc>
                  <a:txBody>
                    <a:bodyPr/>
                    <a:lstStyle/>
                    <a:p>
                      <a:pPr algn="ctr">
                        <a:lnSpc>
                          <a:spcPct val="115000"/>
                        </a:lnSpc>
                        <a:spcAft>
                          <a:spcPts val="0"/>
                        </a:spcAft>
                      </a:pPr>
                      <a:r>
                        <a:rPr lang="en-GB" sz="2400" dirty="0">
                          <a:latin typeface="Arial" pitchFamily="34" charset="0"/>
                          <a:ea typeface="Calibri"/>
                          <a:cs typeface="Arial" pitchFamily="34" charset="0"/>
                        </a:rPr>
                        <a:t>Mean </a:t>
                      </a:r>
                      <a:r>
                        <a:rPr lang="en-GB" sz="2400" dirty="0" err="1">
                          <a:latin typeface="Arial" pitchFamily="34" charset="0"/>
                          <a:ea typeface="Calibri"/>
                          <a:cs typeface="Arial" pitchFamily="34" charset="0"/>
                        </a:rPr>
                        <a:t>vocab</a:t>
                      </a:r>
                      <a:r>
                        <a:rPr lang="en-GB" sz="2400" dirty="0">
                          <a:latin typeface="Arial" pitchFamily="34" charset="0"/>
                          <a:ea typeface="Calibri"/>
                          <a:cs typeface="Arial" pitchFamily="34" charset="0"/>
                        </a:rPr>
                        <a:t> size</a:t>
                      </a:r>
                    </a:p>
                  </a:txBody>
                  <a:tcPr marL="68580" marR="68580" marT="0" marB="0"/>
                </a:tc>
                <a:tc>
                  <a:txBody>
                    <a:bodyPr/>
                    <a:lstStyle/>
                    <a:p>
                      <a:pPr algn="ctr">
                        <a:lnSpc>
                          <a:spcPct val="115000"/>
                        </a:lnSpc>
                        <a:spcAft>
                          <a:spcPts val="0"/>
                        </a:spcAft>
                      </a:pPr>
                      <a:r>
                        <a:rPr lang="en-GB" sz="2400" dirty="0">
                          <a:latin typeface="Arial" pitchFamily="34" charset="0"/>
                          <a:ea typeface="Calibri"/>
                          <a:cs typeface="Arial" pitchFamily="34" charset="0"/>
                        </a:rPr>
                        <a:t>SD</a:t>
                      </a:r>
                    </a:p>
                  </a:txBody>
                  <a:tcPr marL="68580" marR="68580" marT="0" marB="0"/>
                </a:tc>
              </a:tr>
              <a:tr h="370840">
                <a:tc>
                  <a:txBody>
                    <a:bodyPr/>
                    <a:lstStyle/>
                    <a:p>
                      <a:pPr>
                        <a:lnSpc>
                          <a:spcPct val="115000"/>
                        </a:lnSpc>
                        <a:spcAft>
                          <a:spcPts val="0"/>
                        </a:spcAft>
                      </a:pPr>
                      <a:r>
                        <a:rPr lang="en-GB" sz="2400">
                          <a:latin typeface="Arial" pitchFamily="34" charset="0"/>
                          <a:ea typeface="Calibri"/>
                          <a:cs typeface="Arial" pitchFamily="34" charset="0"/>
                        </a:rPr>
                        <a:t>1</a:t>
                      </a:r>
                    </a:p>
                  </a:txBody>
                  <a:tcPr marL="68580" marR="68580" marT="0" marB="0"/>
                </a:tc>
                <a:tc>
                  <a:txBody>
                    <a:bodyPr/>
                    <a:lstStyle/>
                    <a:p>
                      <a:pPr>
                        <a:lnSpc>
                          <a:spcPct val="115000"/>
                        </a:lnSpc>
                        <a:spcAft>
                          <a:spcPts val="0"/>
                        </a:spcAft>
                      </a:pPr>
                      <a:r>
                        <a:rPr lang="en-GB" sz="2400">
                          <a:latin typeface="Arial" pitchFamily="34" charset="0"/>
                          <a:ea typeface="Calibri"/>
                          <a:cs typeface="Arial" pitchFamily="34" charset="0"/>
                        </a:rPr>
                        <a:t>118</a:t>
                      </a:r>
                    </a:p>
                  </a:txBody>
                  <a:tcPr marL="68580" marR="68580" marT="0" marB="0"/>
                </a:tc>
                <a:tc>
                  <a:txBody>
                    <a:bodyPr/>
                    <a:lstStyle/>
                    <a:p>
                      <a:pPr>
                        <a:lnSpc>
                          <a:spcPct val="115000"/>
                        </a:lnSpc>
                        <a:spcAft>
                          <a:spcPts val="0"/>
                        </a:spcAft>
                      </a:pPr>
                      <a:r>
                        <a:rPr lang="en-GB" sz="2400">
                          <a:latin typeface="Arial" pitchFamily="34" charset="0"/>
                          <a:ea typeface="Calibri"/>
                          <a:cs typeface="Arial" pitchFamily="34" charset="0"/>
                        </a:rPr>
                        <a:t>10033.90</a:t>
                      </a:r>
                    </a:p>
                  </a:txBody>
                  <a:tcPr marL="68580" marR="68580" marT="0" marB="0"/>
                </a:tc>
                <a:tc>
                  <a:txBody>
                    <a:bodyPr/>
                    <a:lstStyle/>
                    <a:p>
                      <a:pPr>
                        <a:lnSpc>
                          <a:spcPct val="115000"/>
                        </a:lnSpc>
                        <a:spcAft>
                          <a:spcPts val="0"/>
                        </a:spcAft>
                      </a:pPr>
                      <a:r>
                        <a:rPr lang="en-GB" sz="2400">
                          <a:latin typeface="Arial" pitchFamily="34" charset="0"/>
                          <a:ea typeface="Calibri"/>
                          <a:cs typeface="Arial" pitchFamily="34" charset="0"/>
                        </a:rPr>
                        <a:t>2155.03</a:t>
                      </a:r>
                    </a:p>
                  </a:txBody>
                  <a:tcPr marL="68580" marR="68580" marT="0" marB="0"/>
                </a:tc>
              </a:tr>
              <a:tr h="370840">
                <a:tc>
                  <a:txBody>
                    <a:bodyPr/>
                    <a:lstStyle/>
                    <a:p>
                      <a:pPr>
                        <a:lnSpc>
                          <a:spcPct val="115000"/>
                        </a:lnSpc>
                        <a:spcAft>
                          <a:spcPts val="0"/>
                        </a:spcAft>
                      </a:pPr>
                      <a:r>
                        <a:rPr lang="en-GB" sz="2400">
                          <a:latin typeface="Arial" pitchFamily="34" charset="0"/>
                          <a:ea typeface="Calibri"/>
                          <a:cs typeface="Arial" pitchFamily="34" charset="0"/>
                        </a:rPr>
                        <a:t>2</a:t>
                      </a:r>
                    </a:p>
                  </a:txBody>
                  <a:tcPr marL="68580" marR="68580" marT="0" marB="0"/>
                </a:tc>
                <a:tc>
                  <a:txBody>
                    <a:bodyPr/>
                    <a:lstStyle/>
                    <a:p>
                      <a:pPr>
                        <a:lnSpc>
                          <a:spcPct val="115000"/>
                        </a:lnSpc>
                        <a:spcAft>
                          <a:spcPts val="0"/>
                        </a:spcAft>
                      </a:pPr>
                      <a:r>
                        <a:rPr lang="en-GB" sz="2400">
                          <a:latin typeface="Arial" pitchFamily="34" charset="0"/>
                          <a:ea typeface="Calibri"/>
                          <a:cs typeface="Arial" pitchFamily="34" charset="0"/>
                        </a:rPr>
                        <a:t>31</a:t>
                      </a:r>
                    </a:p>
                  </a:txBody>
                  <a:tcPr marL="68580" marR="68580" marT="0" marB="0"/>
                </a:tc>
                <a:tc>
                  <a:txBody>
                    <a:bodyPr/>
                    <a:lstStyle/>
                    <a:p>
                      <a:pPr>
                        <a:lnSpc>
                          <a:spcPct val="115000"/>
                        </a:lnSpc>
                        <a:spcAft>
                          <a:spcPts val="0"/>
                        </a:spcAft>
                      </a:pPr>
                      <a:r>
                        <a:rPr lang="en-GB" sz="2400">
                          <a:latin typeface="Arial" pitchFamily="34" charset="0"/>
                          <a:ea typeface="Calibri"/>
                          <a:cs typeface="Arial" pitchFamily="34" charset="0"/>
                        </a:rPr>
                        <a:t>10435.84</a:t>
                      </a:r>
                    </a:p>
                  </a:txBody>
                  <a:tcPr marL="68580" marR="68580" marT="0" marB="0"/>
                </a:tc>
                <a:tc>
                  <a:txBody>
                    <a:bodyPr/>
                    <a:lstStyle/>
                    <a:p>
                      <a:pPr>
                        <a:lnSpc>
                          <a:spcPct val="115000"/>
                        </a:lnSpc>
                        <a:spcAft>
                          <a:spcPts val="0"/>
                        </a:spcAft>
                      </a:pPr>
                      <a:r>
                        <a:rPr lang="en-GB" sz="2400">
                          <a:latin typeface="Arial" pitchFamily="34" charset="0"/>
                          <a:ea typeface="Calibri"/>
                          <a:cs typeface="Arial" pitchFamily="34" charset="0"/>
                        </a:rPr>
                        <a:t>1819.99</a:t>
                      </a:r>
                    </a:p>
                  </a:txBody>
                  <a:tcPr marL="68580" marR="68580" marT="0" marB="0"/>
                </a:tc>
              </a:tr>
              <a:tr h="370840">
                <a:tc>
                  <a:txBody>
                    <a:bodyPr/>
                    <a:lstStyle/>
                    <a:p>
                      <a:pPr>
                        <a:lnSpc>
                          <a:spcPct val="115000"/>
                        </a:lnSpc>
                        <a:spcAft>
                          <a:spcPts val="0"/>
                        </a:spcAft>
                      </a:pPr>
                      <a:r>
                        <a:rPr lang="en-GB" sz="2400">
                          <a:latin typeface="Arial" pitchFamily="34" charset="0"/>
                          <a:ea typeface="Calibri"/>
                          <a:cs typeface="Arial" pitchFamily="34" charset="0"/>
                        </a:rPr>
                        <a:t>3</a:t>
                      </a:r>
                    </a:p>
                  </a:txBody>
                  <a:tcPr marL="68580" marR="68580" marT="0" marB="0"/>
                </a:tc>
                <a:tc>
                  <a:txBody>
                    <a:bodyPr/>
                    <a:lstStyle/>
                    <a:p>
                      <a:pPr>
                        <a:lnSpc>
                          <a:spcPct val="115000"/>
                        </a:lnSpc>
                        <a:spcAft>
                          <a:spcPts val="0"/>
                        </a:spcAft>
                      </a:pPr>
                      <a:r>
                        <a:rPr lang="en-GB" sz="2400">
                          <a:latin typeface="Arial" pitchFamily="34" charset="0"/>
                          <a:ea typeface="Calibri"/>
                          <a:cs typeface="Arial" pitchFamily="34" charset="0"/>
                        </a:rPr>
                        <a:t>18</a:t>
                      </a:r>
                    </a:p>
                  </a:txBody>
                  <a:tcPr marL="68580" marR="68580" marT="0" marB="0"/>
                </a:tc>
                <a:tc>
                  <a:txBody>
                    <a:bodyPr/>
                    <a:lstStyle/>
                    <a:p>
                      <a:pPr>
                        <a:lnSpc>
                          <a:spcPct val="115000"/>
                        </a:lnSpc>
                        <a:spcAft>
                          <a:spcPts val="0"/>
                        </a:spcAft>
                      </a:pPr>
                      <a:r>
                        <a:rPr lang="en-GB" sz="2400">
                          <a:latin typeface="Arial" pitchFamily="34" charset="0"/>
                          <a:ea typeface="Calibri"/>
                          <a:cs typeface="Arial" pitchFamily="34" charset="0"/>
                        </a:rPr>
                        <a:t>11166.67</a:t>
                      </a:r>
                    </a:p>
                  </a:txBody>
                  <a:tcPr marL="68580" marR="68580" marT="0" marB="0"/>
                </a:tc>
                <a:tc>
                  <a:txBody>
                    <a:bodyPr/>
                    <a:lstStyle/>
                    <a:p>
                      <a:pPr>
                        <a:lnSpc>
                          <a:spcPct val="115000"/>
                        </a:lnSpc>
                        <a:spcAft>
                          <a:spcPts val="0"/>
                        </a:spcAft>
                      </a:pPr>
                      <a:r>
                        <a:rPr lang="en-GB" sz="2400" dirty="0">
                          <a:latin typeface="Arial" pitchFamily="34" charset="0"/>
                          <a:ea typeface="Calibri"/>
                          <a:cs typeface="Arial" pitchFamily="34" charset="0"/>
                        </a:rPr>
                        <a:t>1925.07</a:t>
                      </a:r>
                    </a:p>
                  </a:txBody>
                  <a:tcPr marL="68580" marR="68580" marT="0" marB="0"/>
                </a:tc>
              </a:tr>
            </a:tbl>
          </a:graphicData>
        </a:graphic>
      </p:graphicFrame>
      <p:sp>
        <p:nvSpPr>
          <p:cNvPr id="5" name="TextBox 4"/>
          <p:cNvSpPr txBox="1"/>
          <p:nvPr/>
        </p:nvSpPr>
        <p:spPr>
          <a:xfrm>
            <a:off x="323528" y="3789040"/>
            <a:ext cx="8496944" cy="2246769"/>
          </a:xfrm>
          <a:prstGeom prst="rect">
            <a:avLst/>
          </a:prstGeom>
          <a:noFill/>
        </p:spPr>
        <p:txBody>
          <a:bodyPr wrap="square" rtlCol="0">
            <a:spAutoFit/>
          </a:bodyPr>
          <a:lstStyle/>
          <a:p>
            <a:r>
              <a:rPr lang="en-GB" sz="2800" dirty="0"/>
              <a:t>The scores suggest that vocabulary size increases during students’ time studying at university </a:t>
            </a:r>
            <a:r>
              <a:rPr lang="en-GB" sz="2800" dirty="0" smtClean="0"/>
              <a:t>by 400 to 500 words per year</a:t>
            </a:r>
          </a:p>
          <a:p>
            <a:r>
              <a:rPr lang="en-GB" sz="2800" dirty="0" smtClean="0"/>
              <a:t>The differences </a:t>
            </a:r>
            <a:r>
              <a:rPr lang="en-GB" sz="2800" dirty="0"/>
              <a:t>in the means </a:t>
            </a:r>
            <a:r>
              <a:rPr lang="en-GB" sz="2800" dirty="0" smtClean="0"/>
              <a:t>are </a:t>
            </a:r>
            <a:r>
              <a:rPr lang="en-GB" sz="2800" dirty="0"/>
              <a:t>not significant </a:t>
            </a:r>
            <a:r>
              <a:rPr lang="en-GB" sz="2800" dirty="0" smtClean="0"/>
              <a:t>(F(2,164</a:t>
            </a:r>
            <a:r>
              <a:rPr lang="en-GB" sz="2800" dirty="0"/>
              <a:t>) = 2.514, </a:t>
            </a:r>
            <a:r>
              <a:rPr lang="en-GB" sz="2800" dirty="0" smtClean="0"/>
              <a:t>p = 0.084)</a:t>
            </a:r>
            <a:r>
              <a:rPr lang="en-GB" dirty="0" smtClean="0"/>
              <a:t>.</a:t>
            </a:r>
            <a:endParaRPr lang="en-GB"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Vocab</a:t>
            </a:r>
            <a:r>
              <a:rPr lang="en-GB" dirty="0" smtClean="0"/>
              <a:t> size and degree class (Swansea)</a:t>
            </a:r>
            <a:endParaRPr lang="en-GB" dirty="0"/>
          </a:p>
        </p:txBody>
      </p:sp>
      <p:graphicFrame>
        <p:nvGraphicFramePr>
          <p:cNvPr id="4" name="Content Placeholder 3"/>
          <p:cNvGraphicFramePr>
            <a:graphicFrameLocks noGrp="1"/>
          </p:cNvGraphicFramePr>
          <p:nvPr>
            <p:ph sz="quarter" idx="1"/>
          </p:nvPr>
        </p:nvGraphicFramePr>
        <p:xfrm>
          <a:off x="301625" y="1527175"/>
          <a:ext cx="8504238" cy="1854200"/>
        </p:xfrm>
        <a:graphic>
          <a:graphicData uri="http://schemas.openxmlformats.org/drawingml/2006/table">
            <a:tbl>
              <a:tblPr firstRow="1" bandRow="1">
                <a:tableStyleId>{5C22544A-7EE6-4342-B048-85BDC9FD1C3A}</a:tableStyleId>
              </a:tblPr>
              <a:tblGrid>
                <a:gridCol w="4252119"/>
                <a:gridCol w="4252119"/>
              </a:tblGrid>
              <a:tr h="370840">
                <a:tc>
                  <a:txBody>
                    <a:bodyPr/>
                    <a:lstStyle/>
                    <a:p>
                      <a:pPr algn="ctr"/>
                      <a:r>
                        <a:rPr lang="en-GB" dirty="0" smtClean="0"/>
                        <a:t>Degree class</a:t>
                      </a:r>
                      <a:endParaRPr lang="en-GB" dirty="0"/>
                    </a:p>
                  </a:txBody>
                  <a:tcPr/>
                </a:tc>
                <a:tc>
                  <a:txBody>
                    <a:bodyPr/>
                    <a:lstStyle/>
                    <a:p>
                      <a:pPr algn="ctr"/>
                      <a:r>
                        <a:rPr lang="en-GB" dirty="0" smtClean="0"/>
                        <a:t>Mean </a:t>
                      </a:r>
                      <a:r>
                        <a:rPr lang="en-GB" dirty="0" err="1" smtClean="0"/>
                        <a:t>vocab</a:t>
                      </a:r>
                      <a:r>
                        <a:rPr lang="en-GB" dirty="0" smtClean="0"/>
                        <a:t> score</a:t>
                      </a:r>
                      <a:endParaRPr lang="en-GB" dirty="0"/>
                    </a:p>
                  </a:txBody>
                  <a:tcPr/>
                </a:tc>
              </a:tr>
              <a:tr h="370840">
                <a:tc>
                  <a:txBody>
                    <a:bodyPr/>
                    <a:lstStyle/>
                    <a:p>
                      <a:pPr algn="ctr"/>
                      <a:r>
                        <a:rPr lang="en-GB" dirty="0" smtClean="0"/>
                        <a:t>1</a:t>
                      </a:r>
                      <a:endParaRPr lang="en-GB" dirty="0"/>
                    </a:p>
                  </a:txBody>
                  <a:tcPr/>
                </a:tc>
                <a:tc>
                  <a:txBody>
                    <a:bodyPr/>
                    <a:lstStyle/>
                    <a:p>
                      <a:pPr algn="ctr"/>
                      <a:r>
                        <a:rPr lang="en-GB" dirty="0" smtClean="0"/>
                        <a:t>10,618 words</a:t>
                      </a:r>
                      <a:endParaRPr lang="en-GB" dirty="0"/>
                    </a:p>
                  </a:txBody>
                  <a:tcPr/>
                </a:tc>
              </a:tr>
              <a:tr h="370840">
                <a:tc>
                  <a:txBody>
                    <a:bodyPr/>
                    <a:lstStyle/>
                    <a:p>
                      <a:pPr algn="ctr"/>
                      <a:r>
                        <a:rPr lang="en-GB" dirty="0" smtClean="0"/>
                        <a:t>2:1</a:t>
                      </a:r>
                      <a:endParaRPr lang="en-GB" dirty="0"/>
                    </a:p>
                  </a:txBody>
                  <a:tcPr/>
                </a:tc>
                <a:tc>
                  <a:txBody>
                    <a:bodyPr/>
                    <a:lstStyle/>
                    <a:p>
                      <a:pPr algn="ctr"/>
                      <a:r>
                        <a:rPr lang="en-GB" dirty="0" smtClean="0"/>
                        <a:t>9,952</a:t>
                      </a:r>
                      <a:r>
                        <a:rPr lang="en-GB" baseline="0" dirty="0" smtClean="0"/>
                        <a:t> words</a:t>
                      </a:r>
                      <a:endParaRPr lang="en-GB" dirty="0"/>
                    </a:p>
                  </a:txBody>
                  <a:tcPr/>
                </a:tc>
              </a:tr>
              <a:tr h="370840">
                <a:tc>
                  <a:txBody>
                    <a:bodyPr/>
                    <a:lstStyle/>
                    <a:p>
                      <a:pPr algn="ctr"/>
                      <a:r>
                        <a:rPr lang="en-GB" dirty="0" smtClean="0"/>
                        <a:t>2:2</a:t>
                      </a:r>
                      <a:endParaRPr lang="en-GB" dirty="0"/>
                    </a:p>
                  </a:txBody>
                  <a:tcPr/>
                </a:tc>
                <a:tc>
                  <a:txBody>
                    <a:bodyPr/>
                    <a:lstStyle/>
                    <a:p>
                      <a:pPr algn="ctr"/>
                      <a:r>
                        <a:rPr lang="en-GB" dirty="0" smtClean="0"/>
                        <a:t>8839 words</a:t>
                      </a:r>
                      <a:endParaRPr lang="en-GB" dirty="0"/>
                    </a:p>
                  </a:txBody>
                  <a:tcPr/>
                </a:tc>
              </a:tr>
              <a:tr h="370840">
                <a:tc>
                  <a:txBody>
                    <a:bodyPr/>
                    <a:lstStyle/>
                    <a:p>
                      <a:pPr algn="ctr"/>
                      <a:r>
                        <a:rPr lang="en-GB" dirty="0" smtClean="0"/>
                        <a:t>3</a:t>
                      </a:r>
                      <a:endParaRPr lang="en-GB" dirty="0"/>
                    </a:p>
                  </a:txBody>
                  <a:tcPr/>
                </a:tc>
                <a:tc>
                  <a:txBody>
                    <a:bodyPr/>
                    <a:lstStyle/>
                    <a:p>
                      <a:pPr algn="ctr"/>
                      <a:r>
                        <a:rPr lang="en-GB" dirty="0" smtClean="0"/>
                        <a:t>5950 words</a:t>
                      </a:r>
                      <a:endParaRPr lang="en-GB" dirty="0"/>
                    </a:p>
                  </a:txBody>
                  <a:tcPr/>
                </a:tc>
              </a:tr>
            </a:tbl>
          </a:graphicData>
        </a:graphic>
      </p:graphicFrame>
      <p:sp>
        <p:nvSpPr>
          <p:cNvPr id="5" name="TextBox 4"/>
          <p:cNvSpPr txBox="1"/>
          <p:nvPr/>
        </p:nvSpPr>
        <p:spPr>
          <a:xfrm>
            <a:off x="395536" y="3789040"/>
            <a:ext cx="8352928" cy="2769989"/>
          </a:xfrm>
          <a:prstGeom prst="rect">
            <a:avLst/>
          </a:prstGeom>
          <a:noFill/>
        </p:spPr>
        <p:txBody>
          <a:bodyPr wrap="square" rtlCol="0">
            <a:spAutoFit/>
          </a:bodyPr>
          <a:lstStyle/>
          <a:p>
            <a:r>
              <a:rPr lang="en-GB" sz="2400" dirty="0" smtClean="0">
                <a:solidFill>
                  <a:schemeClr val="accent1">
                    <a:lumMod val="75000"/>
                  </a:schemeClr>
                </a:solidFill>
              </a:rPr>
              <a:t>Swansea</a:t>
            </a:r>
            <a:r>
              <a:rPr lang="en-GB" sz="2400" dirty="0" smtClean="0"/>
              <a:t> – first year and final degree class </a:t>
            </a:r>
          </a:p>
          <a:p>
            <a:r>
              <a:rPr lang="en-GB" sz="2400" dirty="0" smtClean="0"/>
              <a:t>Spearman rank correlations</a:t>
            </a:r>
          </a:p>
          <a:p>
            <a:r>
              <a:rPr lang="en-GB" sz="2400" dirty="0" smtClean="0"/>
              <a:t>	25k test  	- 0.374*</a:t>
            </a:r>
          </a:p>
          <a:p>
            <a:r>
              <a:rPr lang="en-GB" sz="2400" dirty="0" smtClean="0"/>
              <a:t>	Whole test	- 0.390**</a:t>
            </a:r>
          </a:p>
          <a:p>
            <a:endParaRPr lang="en-GB" sz="1200" dirty="0" smtClean="0"/>
          </a:p>
          <a:p>
            <a:r>
              <a:rPr lang="en-GB" sz="2400" dirty="0" smtClean="0"/>
              <a:t>*   = Significant to 0.05</a:t>
            </a:r>
          </a:p>
          <a:p>
            <a:r>
              <a:rPr lang="en-GB" sz="2400" dirty="0" smtClean="0"/>
              <a:t>** = Significant to 0.01</a:t>
            </a:r>
          </a:p>
          <a:p>
            <a:pPr>
              <a:buFont typeface="Arial" charset="0"/>
              <a:buChar char="•"/>
            </a:pPr>
            <a:endParaRPr lang="en-GB" dirty="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6480944" cy="850106"/>
          </a:xfrm>
        </p:spPr>
        <p:txBody>
          <a:bodyPr/>
          <a:lstStyle/>
          <a:p>
            <a:pPr lvl="0"/>
            <a:r>
              <a:rPr lang="en-GB" kern="1200" dirty="0" err="1" smtClean="0"/>
              <a:t>Vocab</a:t>
            </a:r>
            <a:r>
              <a:rPr lang="en-GB" kern="1200" dirty="0" smtClean="0"/>
              <a:t> size and degree class (UWE)</a:t>
            </a:r>
            <a:endParaRPr lang="en-GB" dirty="0"/>
          </a:p>
        </p:txBody>
      </p:sp>
      <p:sp>
        <p:nvSpPr>
          <p:cNvPr id="3" name="Content Placeholder 2"/>
          <p:cNvSpPr>
            <a:spLocks noGrp="1"/>
          </p:cNvSpPr>
          <p:nvPr>
            <p:ph sz="quarter" idx="1"/>
          </p:nvPr>
        </p:nvSpPr>
        <p:spPr/>
        <p:txBody>
          <a:bodyPr/>
          <a:lstStyle/>
          <a:p>
            <a:endParaRPr lang="en-GB"/>
          </a:p>
        </p:txBody>
      </p:sp>
      <p:sp>
        <p:nvSpPr>
          <p:cNvPr id="4" name="Title 1"/>
          <p:cNvSpPr txBox="1">
            <a:spLocks/>
          </p:cNvSpPr>
          <p:nvPr/>
        </p:nvSpPr>
        <p:spPr>
          <a:xfrm>
            <a:off x="301752" y="228600"/>
            <a:ext cx="8534400" cy="758952"/>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3300" b="0"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5" name="Content Placeholder 3"/>
          <p:cNvGraphicFramePr>
            <a:graphicFrameLocks/>
          </p:cNvGraphicFramePr>
          <p:nvPr/>
        </p:nvGraphicFramePr>
        <p:xfrm>
          <a:off x="301625" y="1527175"/>
          <a:ext cx="8504238" cy="1854200"/>
        </p:xfrm>
        <a:graphic>
          <a:graphicData uri="http://schemas.openxmlformats.org/drawingml/2006/table">
            <a:tbl>
              <a:tblPr firstRow="1" bandRow="1">
                <a:tableStyleId>{5C22544A-7EE6-4342-B048-85BDC9FD1C3A}</a:tableStyleId>
              </a:tblPr>
              <a:tblGrid>
                <a:gridCol w="4252119"/>
                <a:gridCol w="4252119"/>
              </a:tblGrid>
              <a:tr h="370840">
                <a:tc>
                  <a:txBody>
                    <a:bodyPr/>
                    <a:lstStyle/>
                    <a:p>
                      <a:pPr algn="ctr"/>
                      <a:r>
                        <a:rPr lang="en-GB" dirty="0" smtClean="0"/>
                        <a:t>Degree class</a:t>
                      </a:r>
                      <a:endParaRPr lang="en-GB" dirty="0"/>
                    </a:p>
                  </a:txBody>
                  <a:tcPr/>
                </a:tc>
                <a:tc>
                  <a:txBody>
                    <a:bodyPr/>
                    <a:lstStyle/>
                    <a:p>
                      <a:pPr algn="ctr"/>
                      <a:r>
                        <a:rPr lang="en-GB" dirty="0" smtClean="0"/>
                        <a:t>Mean </a:t>
                      </a:r>
                      <a:r>
                        <a:rPr lang="en-GB" dirty="0" err="1" smtClean="0"/>
                        <a:t>vocab</a:t>
                      </a:r>
                      <a:r>
                        <a:rPr lang="en-GB" dirty="0" smtClean="0"/>
                        <a:t> score</a:t>
                      </a:r>
                      <a:endParaRPr lang="en-GB" dirty="0"/>
                    </a:p>
                  </a:txBody>
                  <a:tcPr/>
                </a:tc>
              </a:tr>
              <a:tr h="370840">
                <a:tc>
                  <a:txBody>
                    <a:bodyPr/>
                    <a:lstStyle/>
                    <a:p>
                      <a:pPr algn="ctr"/>
                      <a:r>
                        <a:rPr lang="en-GB" dirty="0" smtClean="0"/>
                        <a:t>1</a:t>
                      </a:r>
                      <a:endParaRPr lang="en-GB" dirty="0"/>
                    </a:p>
                  </a:txBody>
                  <a:tcPr/>
                </a:tc>
                <a:tc>
                  <a:txBody>
                    <a:bodyPr/>
                    <a:lstStyle/>
                    <a:p>
                      <a:pPr algn="ctr"/>
                      <a:r>
                        <a:rPr lang="en-GB" dirty="0" smtClean="0"/>
                        <a:t>11,766 words</a:t>
                      </a:r>
                      <a:endParaRPr lang="en-GB" dirty="0"/>
                    </a:p>
                  </a:txBody>
                  <a:tcPr/>
                </a:tc>
              </a:tr>
              <a:tr h="370840">
                <a:tc>
                  <a:txBody>
                    <a:bodyPr/>
                    <a:lstStyle/>
                    <a:p>
                      <a:pPr algn="ctr"/>
                      <a:r>
                        <a:rPr lang="en-GB" dirty="0" smtClean="0"/>
                        <a:t>2:1</a:t>
                      </a:r>
                      <a:endParaRPr lang="en-GB" dirty="0"/>
                    </a:p>
                  </a:txBody>
                  <a:tcPr/>
                </a:tc>
                <a:tc>
                  <a:txBody>
                    <a:bodyPr/>
                    <a:lstStyle/>
                    <a:p>
                      <a:pPr algn="ctr"/>
                      <a:r>
                        <a:rPr lang="en-GB" dirty="0" smtClean="0"/>
                        <a:t>10,300</a:t>
                      </a:r>
                      <a:r>
                        <a:rPr lang="en-GB" baseline="0" dirty="0" smtClean="0"/>
                        <a:t> words</a:t>
                      </a:r>
                      <a:endParaRPr lang="en-GB" dirty="0"/>
                    </a:p>
                  </a:txBody>
                  <a:tcPr/>
                </a:tc>
              </a:tr>
              <a:tr h="370840">
                <a:tc>
                  <a:txBody>
                    <a:bodyPr/>
                    <a:lstStyle/>
                    <a:p>
                      <a:pPr algn="ctr"/>
                      <a:r>
                        <a:rPr lang="en-GB" dirty="0" smtClean="0"/>
                        <a:t>2:2</a:t>
                      </a:r>
                      <a:endParaRPr lang="en-GB" dirty="0"/>
                    </a:p>
                  </a:txBody>
                  <a:tcPr/>
                </a:tc>
                <a:tc>
                  <a:txBody>
                    <a:bodyPr/>
                    <a:lstStyle/>
                    <a:p>
                      <a:pPr algn="ctr"/>
                      <a:r>
                        <a:rPr lang="en-GB" dirty="0" smtClean="0"/>
                        <a:t>10,060 words</a:t>
                      </a:r>
                      <a:endParaRPr lang="en-GB" dirty="0"/>
                    </a:p>
                  </a:txBody>
                  <a:tcPr/>
                </a:tc>
              </a:tr>
              <a:tr h="370840">
                <a:tc>
                  <a:txBody>
                    <a:bodyPr/>
                    <a:lstStyle/>
                    <a:p>
                      <a:pPr algn="ctr"/>
                      <a:r>
                        <a:rPr lang="en-GB" dirty="0" smtClean="0"/>
                        <a:t>3</a:t>
                      </a:r>
                      <a:endParaRPr lang="en-GB" dirty="0"/>
                    </a:p>
                  </a:txBody>
                  <a:tcPr/>
                </a:tc>
                <a:tc>
                  <a:txBody>
                    <a:bodyPr/>
                    <a:lstStyle/>
                    <a:p>
                      <a:pPr algn="ctr"/>
                      <a:r>
                        <a:rPr lang="en-GB" dirty="0" smtClean="0"/>
                        <a:t>6,900 words</a:t>
                      </a:r>
                      <a:endParaRPr lang="en-GB" dirty="0"/>
                    </a:p>
                  </a:txBody>
                  <a:tcPr/>
                </a:tc>
              </a:tr>
            </a:tbl>
          </a:graphicData>
        </a:graphic>
      </p:graphicFrame>
      <p:sp>
        <p:nvSpPr>
          <p:cNvPr id="6" name="TextBox 5"/>
          <p:cNvSpPr txBox="1"/>
          <p:nvPr/>
        </p:nvSpPr>
        <p:spPr>
          <a:xfrm>
            <a:off x="395536" y="3789040"/>
            <a:ext cx="8352928" cy="2400657"/>
          </a:xfrm>
          <a:prstGeom prst="rect">
            <a:avLst/>
          </a:prstGeom>
          <a:noFill/>
        </p:spPr>
        <p:txBody>
          <a:bodyPr wrap="square" rtlCol="0">
            <a:spAutoFit/>
          </a:bodyPr>
          <a:lstStyle/>
          <a:p>
            <a:r>
              <a:rPr lang="en-GB" sz="2400" dirty="0" smtClean="0">
                <a:solidFill>
                  <a:schemeClr val="accent1">
                    <a:lumMod val="75000"/>
                  </a:schemeClr>
                </a:solidFill>
              </a:rPr>
              <a:t>UWE</a:t>
            </a:r>
            <a:r>
              <a:rPr lang="en-GB" sz="2400" dirty="0" smtClean="0"/>
              <a:t> – final year and final degree class </a:t>
            </a:r>
          </a:p>
          <a:p>
            <a:r>
              <a:rPr lang="en-GB" sz="2400" dirty="0" smtClean="0"/>
              <a:t>Spearman rank correlations</a:t>
            </a:r>
          </a:p>
          <a:p>
            <a:r>
              <a:rPr lang="en-GB" sz="2400" dirty="0" smtClean="0"/>
              <a:t>	25k test  	- 0.355</a:t>
            </a:r>
          </a:p>
          <a:p>
            <a:r>
              <a:rPr lang="en-GB" sz="2400" dirty="0" smtClean="0"/>
              <a:t>	Whole test	- 0.477*</a:t>
            </a:r>
          </a:p>
          <a:p>
            <a:endParaRPr lang="en-GB" sz="1200" dirty="0" smtClean="0"/>
          </a:p>
          <a:p>
            <a:r>
              <a:rPr lang="en-GB" sz="2400" dirty="0" smtClean="0"/>
              <a:t>*   = Significant to 0.05</a:t>
            </a:r>
          </a:p>
          <a:p>
            <a:pPr>
              <a:buFont typeface="Arial" charset="0"/>
              <a:buChar char="•"/>
            </a:pPr>
            <a:endParaRPr lang="en-GB"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Implications 1</a:t>
            </a:r>
            <a:endParaRPr lang="en-GB" dirty="0"/>
          </a:p>
        </p:txBody>
      </p:sp>
      <p:sp>
        <p:nvSpPr>
          <p:cNvPr id="3" name="Content Placeholder 2"/>
          <p:cNvSpPr>
            <a:spLocks noGrp="1"/>
          </p:cNvSpPr>
          <p:nvPr>
            <p:ph sz="quarter" idx="1"/>
          </p:nvPr>
        </p:nvSpPr>
        <p:spPr/>
        <p:txBody>
          <a:bodyPr/>
          <a:lstStyle/>
          <a:p>
            <a:r>
              <a:rPr lang="en-GB" dirty="0" smtClean="0"/>
              <a:t>Native speaker vocabulary size appears much smaller in our undergraduates than has been assumed to date</a:t>
            </a:r>
          </a:p>
          <a:p>
            <a:r>
              <a:rPr lang="en-GB" dirty="0" smtClean="0"/>
              <a:t>These scores are comparable in scale to able L2 learners (Schmitt 2008)</a:t>
            </a:r>
          </a:p>
          <a:p>
            <a:r>
              <a:rPr lang="en-GB" dirty="0" smtClean="0"/>
              <a:t>There’s no need to invent implicit mechanisms for explaining the growth of lexicons of this size</a:t>
            </a:r>
          </a:p>
          <a:p>
            <a:r>
              <a:rPr lang="en-GB" dirty="0" smtClean="0"/>
              <a:t>They’re attainable by explicit learning (just like in L2)</a:t>
            </a:r>
          </a:p>
          <a:p>
            <a:r>
              <a:rPr lang="en-GB" dirty="0" smtClean="0"/>
              <a:t>There isn’t huge variation among most students</a:t>
            </a:r>
            <a:endParaRPr lang="en-GB"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Setting the research agenda</a:t>
            </a:r>
            <a:endParaRPr lang="en-GB" dirty="0"/>
          </a:p>
        </p:txBody>
      </p:sp>
      <p:sp>
        <p:nvSpPr>
          <p:cNvPr id="3" name="Content Placeholder 2"/>
          <p:cNvSpPr>
            <a:spLocks noGrp="1"/>
          </p:cNvSpPr>
          <p:nvPr>
            <p:ph idx="1"/>
          </p:nvPr>
        </p:nvSpPr>
        <p:spPr/>
        <p:txBody>
          <a:bodyPr/>
          <a:lstStyle/>
          <a:p>
            <a:r>
              <a:rPr lang="en-GB" dirty="0" smtClean="0"/>
              <a:t>Who decides?</a:t>
            </a:r>
          </a:p>
          <a:p>
            <a:r>
              <a:rPr lang="en-GB" dirty="0" smtClean="0"/>
              <a:t>The Haldane principle</a:t>
            </a:r>
          </a:p>
          <a:p>
            <a:r>
              <a:rPr lang="en-GB" dirty="0" smtClean="0">
                <a:latin typeface="Rdg Vesta" pitchFamily="2" charset="0"/>
              </a:rPr>
              <a:t>The research agenda is being set almost entirely by the research community (</a:t>
            </a:r>
            <a:r>
              <a:rPr lang="en-GB" dirty="0" err="1" smtClean="0">
                <a:latin typeface="Rdg Vesta" pitchFamily="2" charset="0"/>
              </a:rPr>
              <a:t>Macaro</a:t>
            </a:r>
            <a:r>
              <a:rPr lang="en-GB" dirty="0" smtClean="0">
                <a:latin typeface="Rdg Vesta" pitchFamily="2" charset="0"/>
              </a:rPr>
              <a:t> 2003: 3)</a:t>
            </a:r>
          </a:p>
          <a:p>
            <a:r>
              <a:rPr lang="en-GB" dirty="0" smtClean="0"/>
              <a:t>Impact</a:t>
            </a:r>
          </a:p>
          <a:p>
            <a:r>
              <a:rPr lang="en-GB" dirty="0" smtClean="0"/>
              <a:t>Knowledge Exchange</a:t>
            </a:r>
          </a:p>
          <a:p>
            <a:r>
              <a:rPr lang="en-GB" dirty="0" smtClean="0"/>
              <a:t>Why is vocabulary important?</a:t>
            </a:r>
            <a:endParaRPr lang="en-GB"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50" y="274638"/>
            <a:ext cx="6192838" cy="706090"/>
          </a:xfrm>
        </p:spPr>
        <p:txBody>
          <a:bodyPr/>
          <a:lstStyle/>
          <a:p>
            <a:r>
              <a:rPr lang="en-GB" dirty="0" smtClean="0"/>
              <a:t>Implications 2</a:t>
            </a:r>
            <a:endParaRPr lang="en-GB" dirty="0"/>
          </a:p>
        </p:txBody>
      </p:sp>
      <p:sp>
        <p:nvSpPr>
          <p:cNvPr id="3" name="Content Placeholder 2"/>
          <p:cNvSpPr>
            <a:spLocks noGrp="1"/>
          </p:cNvSpPr>
          <p:nvPr>
            <p:ph sz="quarter" idx="1"/>
          </p:nvPr>
        </p:nvSpPr>
        <p:spPr>
          <a:xfrm>
            <a:off x="755650" y="1196752"/>
            <a:ext cx="8388350" cy="4746848"/>
          </a:xfrm>
        </p:spPr>
        <p:txBody>
          <a:bodyPr/>
          <a:lstStyle/>
          <a:p>
            <a:r>
              <a:rPr lang="en-GB" dirty="0" smtClean="0"/>
              <a:t>A figure of 10,000 words suggests that many of our students must be on the cusp of having sufficient vocabulary to handle the textbooks and articles we give them to read</a:t>
            </a:r>
          </a:p>
          <a:p>
            <a:r>
              <a:rPr lang="en-GB" dirty="0" smtClean="0"/>
              <a:t>Nation (2006) suggests 8,000 to 9,000 words are required for general reading of newspapers using a figure of 98% coverage as the basis for this estimate </a:t>
            </a:r>
          </a:p>
          <a:p>
            <a:r>
              <a:rPr lang="en-GB" dirty="0" smtClean="0"/>
              <a:t>Vocabulary size very important for academic achievement – how does it compare with other factors? </a:t>
            </a:r>
          </a:p>
          <a:p>
            <a:r>
              <a:rPr lang="en-GB" dirty="0" smtClean="0"/>
              <a:t>What can we do to support learners in HE?</a:t>
            </a:r>
          </a:p>
          <a:p>
            <a:endParaRPr lang="en-GB"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Project 2: Learning to express movement </a:t>
            </a:r>
            <a:endParaRPr lang="en-GB" sz="2800" dirty="0"/>
          </a:p>
        </p:txBody>
      </p:sp>
      <p:sp>
        <p:nvSpPr>
          <p:cNvPr id="3" name="Content Placeholder 2"/>
          <p:cNvSpPr>
            <a:spLocks noGrp="1"/>
          </p:cNvSpPr>
          <p:nvPr>
            <p:ph idx="1"/>
          </p:nvPr>
        </p:nvSpPr>
        <p:spPr/>
        <p:txBody>
          <a:bodyPr/>
          <a:lstStyle/>
          <a:p>
            <a:r>
              <a:rPr lang="en-GB" dirty="0" smtClean="0"/>
              <a:t>Can L2 learners learn to express movement in a target-like way?</a:t>
            </a:r>
          </a:p>
          <a:p>
            <a:r>
              <a:rPr lang="en-GB" dirty="0" smtClean="0"/>
              <a:t>What are motion verbs?</a:t>
            </a:r>
          </a:p>
          <a:p>
            <a:r>
              <a:rPr lang="en-GB" dirty="0" smtClean="0"/>
              <a:t>What’s the challenge?</a:t>
            </a:r>
          </a:p>
          <a:p>
            <a:r>
              <a:rPr lang="en-GB" dirty="0" smtClean="0"/>
              <a:t>How can we help learners to progress in this domain?</a:t>
            </a:r>
            <a:endParaRPr lang="en-GB"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50" y="274638"/>
            <a:ext cx="6192838" cy="778098"/>
          </a:xfrm>
        </p:spPr>
        <p:txBody>
          <a:bodyPr/>
          <a:lstStyle/>
          <a:p>
            <a:r>
              <a:rPr lang="en-GB" dirty="0" smtClean="0"/>
              <a:t>overview</a:t>
            </a:r>
            <a:endParaRPr lang="en-US" dirty="0"/>
          </a:p>
        </p:txBody>
      </p:sp>
      <p:sp>
        <p:nvSpPr>
          <p:cNvPr id="3" name="Content Placeholder 2"/>
          <p:cNvSpPr>
            <a:spLocks noGrp="1"/>
          </p:cNvSpPr>
          <p:nvPr>
            <p:ph idx="1"/>
          </p:nvPr>
        </p:nvSpPr>
        <p:spPr>
          <a:xfrm>
            <a:off x="755650" y="1124744"/>
            <a:ext cx="7931150" cy="4818856"/>
          </a:xfrm>
        </p:spPr>
        <p:txBody>
          <a:bodyPr>
            <a:normAutofit lnSpcReduction="10000"/>
          </a:bodyPr>
          <a:lstStyle/>
          <a:p>
            <a:r>
              <a:rPr lang="en-GB" dirty="0" smtClean="0"/>
              <a:t>What are motion verbs?</a:t>
            </a:r>
          </a:p>
          <a:p>
            <a:r>
              <a:rPr lang="en-GB" dirty="0" err="1" smtClean="0"/>
              <a:t>Slobin’s</a:t>
            </a:r>
            <a:r>
              <a:rPr lang="en-GB" dirty="0" smtClean="0"/>
              <a:t> (2003) Thinking-for-Speaking framework</a:t>
            </a:r>
          </a:p>
          <a:p>
            <a:r>
              <a:rPr lang="en-GB" dirty="0" smtClean="0"/>
              <a:t>Literature overview: can L2 learners reconceptualise spatial information?</a:t>
            </a:r>
          </a:p>
          <a:p>
            <a:r>
              <a:rPr lang="en-GB" dirty="0" smtClean="0"/>
              <a:t>Differences between English and French in expressing motion</a:t>
            </a:r>
          </a:p>
          <a:p>
            <a:r>
              <a:rPr lang="en-GB" dirty="0" smtClean="0"/>
              <a:t>Research questions</a:t>
            </a:r>
          </a:p>
          <a:p>
            <a:r>
              <a:rPr lang="en-GB" dirty="0" smtClean="0"/>
              <a:t>Method</a:t>
            </a:r>
          </a:p>
          <a:p>
            <a:r>
              <a:rPr lang="en-GB" dirty="0" smtClean="0"/>
              <a:t>Results</a:t>
            </a:r>
          </a:p>
          <a:p>
            <a:r>
              <a:rPr lang="en-GB" dirty="0" smtClean="0"/>
              <a:t>Implications for theories of L2 acquisition and transfer</a:t>
            </a:r>
          </a:p>
          <a:p>
            <a:r>
              <a:rPr lang="en-GB" dirty="0" smtClean="0"/>
              <a:t>Questions for further research</a:t>
            </a:r>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504056"/>
          </a:xfrm>
        </p:spPr>
        <p:txBody>
          <a:bodyPr>
            <a:normAutofit fontScale="90000"/>
          </a:bodyPr>
          <a:lstStyle/>
          <a:p>
            <a:r>
              <a:rPr lang="en-GB" dirty="0" smtClean="0"/>
              <a:t>Motion verbs in Little Red Riding Hood</a:t>
            </a:r>
            <a:endParaRPr lang="en-US" dirty="0"/>
          </a:p>
        </p:txBody>
      </p:sp>
      <p:sp>
        <p:nvSpPr>
          <p:cNvPr id="3" name="Content Placeholder 2"/>
          <p:cNvSpPr>
            <a:spLocks noGrp="1"/>
          </p:cNvSpPr>
          <p:nvPr>
            <p:ph idx="1"/>
          </p:nvPr>
        </p:nvSpPr>
        <p:spPr>
          <a:xfrm>
            <a:off x="457200" y="1412776"/>
            <a:ext cx="8229600" cy="5161760"/>
          </a:xfrm>
        </p:spPr>
        <p:txBody>
          <a:bodyPr>
            <a:normAutofit fontScale="62500" lnSpcReduction="20000"/>
          </a:bodyPr>
          <a:lstStyle/>
          <a:p>
            <a:pPr lvl="0"/>
            <a:r>
              <a:rPr lang="en-GB" sz="3300" dirty="0" smtClean="0"/>
              <a:t>Little Red Riding Hood had some food to </a:t>
            </a:r>
            <a:r>
              <a:rPr lang="en-GB" sz="3300" dirty="0" smtClean="0">
                <a:solidFill>
                  <a:srgbClr val="FF0000"/>
                </a:solidFill>
              </a:rPr>
              <a:t>take to </a:t>
            </a:r>
            <a:r>
              <a:rPr lang="en-GB" sz="3300" dirty="0" smtClean="0"/>
              <a:t>her grandma’s.</a:t>
            </a:r>
            <a:endParaRPr lang="en-US" sz="3300" dirty="0" smtClean="0"/>
          </a:p>
          <a:p>
            <a:pPr lvl="0"/>
            <a:r>
              <a:rPr lang="en-GB" sz="3300" dirty="0" smtClean="0"/>
              <a:t>She </a:t>
            </a:r>
            <a:r>
              <a:rPr lang="en-GB" sz="3300" dirty="0" smtClean="0">
                <a:solidFill>
                  <a:srgbClr val="FF0000"/>
                </a:solidFill>
              </a:rPr>
              <a:t>walked through</a:t>
            </a:r>
            <a:r>
              <a:rPr lang="en-GB" sz="3300" dirty="0" smtClean="0"/>
              <a:t> the forest. </a:t>
            </a:r>
            <a:endParaRPr lang="en-US" sz="3300" dirty="0" smtClean="0"/>
          </a:p>
          <a:p>
            <a:pPr lvl="0"/>
            <a:r>
              <a:rPr lang="en-GB" sz="3300" dirty="0" smtClean="0"/>
              <a:t>She met a wolf. He asked her where she was </a:t>
            </a:r>
            <a:r>
              <a:rPr lang="en-GB" sz="3300" dirty="0" smtClean="0">
                <a:solidFill>
                  <a:srgbClr val="FF0000"/>
                </a:solidFill>
              </a:rPr>
              <a:t>going.</a:t>
            </a:r>
            <a:endParaRPr lang="en-US" sz="3300" dirty="0" smtClean="0">
              <a:solidFill>
                <a:srgbClr val="FF0000"/>
              </a:solidFill>
            </a:endParaRPr>
          </a:p>
          <a:p>
            <a:pPr lvl="0"/>
            <a:r>
              <a:rPr lang="en-GB" sz="3300" dirty="0" smtClean="0"/>
              <a:t>The wolf </a:t>
            </a:r>
            <a:r>
              <a:rPr lang="en-GB" sz="3300" dirty="0" smtClean="0">
                <a:solidFill>
                  <a:srgbClr val="FF0000"/>
                </a:solidFill>
              </a:rPr>
              <a:t>ran to </a:t>
            </a:r>
            <a:r>
              <a:rPr lang="en-GB" sz="3300" dirty="0" smtClean="0"/>
              <a:t>Grandma’s cottage and locked Grandma in the cupboard.</a:t>
            </a:r>
            <a:endParaRPr lang="en-US" sz="3300" dirty="0" smtClean="0"/>
          </a:p>
          <a:p>
            <a:pPr lvl="0"/>
            <a:r>
              <a:rPr lang="en-GB" sz="3300" dirty="0" smtClean="0"/>
              <a:t>The wolf </a:t>
            </a:r>
            <a:r>
              <a:rPr lang="en-GB" sz="3300" dirty="0" smtClean="0">
                <a:solidFill>
                  <a:srgbClr val="FF0000"/>
                </a:solidFill>
              </a:rPr>
              <a:t>put on </a:t>
            </a:r>
            <a:r>
              <a:rPr lang="en-GB" sz="3300" dirty="0" smtClean="0"/>
              <a:t>Grandma’s clothes.</a:t>
            </a:r>
            <a:endParaRPr lang="en-US" sz="3300" dirty="0" smtClean="0"/>
          </a:p>
          <a:p>
            <a:pPr lvl="0"/>
            <a:r>
              <a:rPr lang="en-GB" sz="3300" dirty="0" smtClean="0"/>
              <a:t>Little Red Riding Hood </a:t>
            </a:r>
            <a:r>
              <a:rPr lang="en-GB" sz="3300" dirty="0" smtClean="0">
                <a:solidFill>
                  <a:srgbClr val="FF0000"/>
                </a:solidFill>
              </a:rPr>
              <a:t>arrived at </a:t>
            </a:r>
            <a:r>
              <a:rPr lang="en-GB" sz="3300" dirty="0" smtClean="0"/>
              <a:t>the cottage. The wolf pretended to be Grandma.</a:t>
            </a:r>
            <a:endParaRPr lang="en-US" sz="3300" dirty="0" smtClean="0"/>
          </a:p>
          <a:p>
            <a:pPr lvl="0"/>
            <a:r>
              <a:rPr lang="en-GB" sz="3300" dirty="0" smtClean="0"/>
              <a:t>The wolf was just about to eat Red Riding Hood when…</a:t>
            </a:r>
            <a:endParaRPr lang="en-US" sz="3300" dirty="0" smtClean="0"/>
          </a:p>
          <a:p>
            <a:pPr lvl="0"/>
            <a:r>
              <a:rPr lang="en-GB" sz="3300" dirty="0" smtClean="0"/>
              <a:t>..the woodman </a:t>
            </a:r>
            <a:r>
              <a:rPr lang="en-GB" sz="3300" dirty="0" smtClean="0">
                <a:solidFill>
                  <a:srgbClr val="FF0000"/>
                </a:solidFill>
              </a:rPr>
              <a:t>arrived</a:t>
            </a:r>
            <a:r>
              <a:rPr lang="en-GB" sz="3300" dirty="0" smtClean="0"/>
              <a:t> and saved Red Riding Hood by </a:t>
            </a:r>
            <a:r>
              <a:rPr lang="en-GB" sz="3300" dirty="0" smtClean="0">
                <a:solidFill>
                  <a:srgbClr val="FF0000"/>
                </a:solidFill>
              </a:rPr>
              <a:t>chasing off </a:t>
            </a:r>
            <a:r>
              <a:rPr lang="en-GB" sz="3300" dirty="0" smtClean="0"/>
              <a:t>the Wolf.</a:t>
            </a:r>
          </a:p>
          <a:p>
            <a:pPr lvl="0">
              <a:buNone/>
            </a:pPr>
            <a:endParaRPr lang="en-US" dirty="0" smtClean="0"/>
          </a:p>
          <a:p>
            <a:pPr lvl="0"/>
            <a:endParaRPr lang="en-US" dirty="0" smtClean="0"/>
          </a:p>
          <a:p>
            <a:pPr lvl="0"/>
            <a:r>
              <a:rPr lang="en-US" dirty="0" smtClean="0"/>
              <a:t>http://www.primaryresources.co.uk/english/englishC4.htm</a:t>
            </a:r>
          </a:p>
          <a:p>
            <a:endParaRPr lang="en-US" dirty="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Clarence’s dream</a:t>
            </a:r>
            <a:endParaRPr lang="en-GB" dirty="0"/>
          </a:p>
        </p:txBody>
      </p:sp>
      <p:sp>
        <p:nvSpPr>
          <p:cNvPr id="2" name="Content Placeholder 1"/>
          <p:cNvSpPr>
            <a:spLocks noGrp="1"/>
          </p:cNvSpPr>
          <p:nvPr>
            <p:ph idx="1"/>
          </p:nvPr>
        </p:nvSpPr>
        <p:spPr>
          <a:xfrm>
            <a:off x="683568" y="1481328"/>
            <a:ext cx="8460432" cy="4525963"/>
          </a:xfrm>
        </p:spPr>
        <p:txBody>
          <a:bodyPr>
            <a:normAutofit/>
          </a:bodyPr>
          <a:lstStyle/>
          <a:p>
            <a:pPr>
              <a:buNone/>
            </a:pPr>
            <a:endParaRPr lang="en-GB" dirty="0" smtClean="0"/>
          </a:p>
          <a:p>
            <a:pPr>
              <a:buNone/>
            </a:pPr>
            <a:r>
              <a:rPr lang="en-GB" dirty="0" smtClean="0"/>
              <a:t>As we </a:t>
            </a:r>
            <a:r>
              <a:rPr lang="en-GB" dirty="0" smtClean="0">
                <a:solidFill>
                  <a:srgbClr val="FF0000"/>
                </a:solidFill>
              </a:rPr>
              <a:t>paced</a:t>
            </a:r>
            <a:r>
              <a:rPr lang="en-GB" dirty="0" smtClean="0"/>
              <a:t> along </a:t>
            </a:r>
          </a:p>
          <a:p>
            <a:pPr>
              <a:buNone/>
            </a:pPr>
            <a:r>
              <a:rPr lang="en-GB" dirty="0" smtClean="0"/>
              <a:t>Upon the giddy footing of the hatches,</a:t>
            </a:r>
          </a:p>
          <a:p>
            <a:pPr>
              <a:buNone/>
            </a:pPr>
            <a:r>
              <a:rPr lang="en-GB" dirty="0" err="1" smtClean="0"/>
              <a:t>Methought</a:t>
            </a:r>
            <a:r>
              <a:rPr lang="en-GB" dirty="0" smtClean="0"/>
              <a:t> that Gloucester </a:t>
            </a:r>
            <a:r>
              <a:rPr lang="en-GB" dirty="0" smtClean="0">
                <a:solidFill>
                  <a:srgbClr val="FF0000"/>
                </a:solidFill>
              </a:rPr>
              <a:t>stumbled</a:t>
            </a:r>
            <a:r>
              <a:rPr lang="en-GB" dirty="0" smtClean="0"/>
              <a:t>; and, in </a:t>
            </a:r>
            <a:r>
              <a:rPr lang="en-GB" dirty="0" smtClean="0">
                <a:solidFill>
                  <a:srgbClr val="FF0000"/>
                </a:solidFill>
              </a:rPr>
              <a:t>falling</a:t>
            </a:r>
            <a:r>
              <a:rPr lang="en-GB" dirty="0" smtClean="0"/>
              <a:t>, </a:t>
            </a:r>
          </a:p>
          <a:p>
            <a:pPr>
              <a:buNone/>
            </a:pPr>
            <a:r>
              <a:rPr lang="en-GB" dirty="0" smtClean="0">
                <a:solidFill>
                  <a:srgbClr val="FF0000"/>
                </a:solidFill>
              </a:rPr>
              <a:t>Struck</a:t>
            </a:r>
            <a:r>
              <a:rPr lang="en-GB" dirty="0" smtClean="0"/>
              <a:t> me, that thought to stay him, overboard, </a:t>
            </a:r>
          </a:p>
          <a:p>
            <a:pPr>
              <a:buNone/>
            </a:pPr>
            <a:r>
              <a:rPr lang="en-GB" dirty="0" smtClean="0"/>
              <a:t>Into the </a:t>
            </a:r>
            <a:r>
              <a:rPr lang="en-GB" dirty="0" smtClean="0">
                <a:solidFill>
                  <a:srgbClr val="FF0000"/>
                </a:solidFill>
              </a:rPr>
              <a:t>tumbling</a:t>
            </a:r>
            <a:r>
              <a:rPr lang="en-GB" dirty="0" smtClean="0"/>
              <a:t> billows of the main.</a:t>
            </a:r>
          </a:p>
          <a:p>
            <a:endParaRPr lang="en-GB" dirty="0" smtClean="0"/>
          </a:p>
          <a:p>
            <a:pPr>
              <a:buNone/>
            </a:pPr>
            <a:r>
              <a:rPr lang="en-GB" dirty="0" smtClean="0"/>
              <a:t>Richard III, Act 3 - Scene IV. In the Tower.</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04664"/>
            <a:ext cx="8229600" cy="1008112"/>
          </a:xfrm>
        </p:spPr>
        <p:txBody>
          <a:bodyPr>
            <a:normAutofit/>
          </a:bodyPr>
          <a:lstStyle/>
          <a:p>
            <a:r>
              <a:rPr lang="en-GB" dirty="0" smtClean="0"/>
              <a:t>Motion in politics…</a:t>
            </a:r>
            <a:endParaRPr lang="en-GB" dirty="0"/>
          </a:p>
        </p:txBody>
      </p:sp>
      <p:sp>
        <p:nvSpPr>
          <p:cNvPr id="2" name="Content Placeholder 1"/>
          <p:cNvSpPr>
            <a:spLocks noGrp="1"/>
          </p:cNvSpPr>
          <p:nvPr>
            <p:ph idx="1"/>
          </p:nvPr>
        </p:nvSpPr>
        <p:spPr>
          <a:xfrm>
            <a:off x="457200" y="1988840"/>
            <a:ext cx="8229600" cy="4137323"/>
          </a:xfrm>
        </p:spPr>
        <p:txBody>
          <a:bodyPr>
            <a:normAutofit/>
          </a:bodyPr>
          <a:lstStyle/>
          <a:p>
            <a:r>
              <a:rPr lang="en-GB" dirty="0" smtClean="0"/>
              <a:t>David Cameron did himself no favours </a:t>
            </a:r>
            <a:r>
              <a:rPr lang="en-GB" dirty="0" smtClean="0">
                <a:solidFill>
                  <a:srgbClr val="FF0000"/>
                </a:solidFill>
              </a:rPr>
              <a:t>stumbling</a:t>
            </a:r>
            <a:r>
              <a:rPr lang="en-GB" dirty="0" smtClean="0"/>
              <a:t> his way through an interview with </a:t>
            </a:r>
            <a:r>
              <a:rPr lang="en-GB" i="1" dirty="0" smtClean="0"/>
              <a:t>the Gay Times </a:t>
            </a:r>
            <a:r>
              <a:rPr lang="en-GB" dirty="0" smtClean="0"/>
              <a:t>(Bad Conscience.com).</a:t>
            </a:r>
          </a:p>
          <a:p>
            <a:r>
              <a:rPr lang="en-GB" dirty="0" smtClean="0"/>
              <a:t>However, the final round saw Ed [</a:t>
            </a:r>
            <a:r>
              <a:rPr lang="en-GB" dirty="0" err="1" smtClean="0"/>
              <a:t>Miliband</a:t>
            </a:r>
            <a:r>
              <a:rPr lang="en-GB" dirty="0" smtClean="0"/>
              <a:t>] </a:t>
            </a:r>
            <a:r>
              <a:rPr lang="en-GB" dirty="0" smtClean="0">
                <a:solidFill>
                  <a:srgbClr val="FF0000"/>
                </a:solidFill>
              </a:rPr>
              <a:t>creep</a:t>
            </a:r>
            <a:r>
              <a:rPr lang="en-GB" dirty="0" smtClean="0"/>
              <a:t> ahead to win by 50.65% to 49.35% (Jerusalem Post).</a:t>
            </a:r>
          </a:p>
          <a:p>
            <a:r>
              <a:rPr lang="en-GB" dirty="0" smtClean="0"/>
              <a:t>What Kinnock found to his cost is that the public really hate any leader who </a:t>
            </a:r>
            <a:r>
              <a:rPr lang="en-GB" dirty="0" smtClean="0">
                <a:solidFill>
                  <a:srgbClr val="FF0000"/>
                </a:solidFill>
              </a:rPr>
              <a:t>swaggers</a:t>
            </a:r>
            <a:r>
              <a:rPr lang="en-GB" dirty="0" smtClean="0"/>
              <a:t> as Clegg is beginning to </a:t>
            </a:r>
            <a:r>
              <a:rPr lang="en-GB" dirty="0" smtClean="0">
                <a:solidFill>
                  <a:srgbClr val="FF0000"/>
                </a:solidFill>
              </a:rPr>
              <a:t>swagger</a:t>
            </a:r>
            <a:r>
              <a:rPr lang="en-GB" dirty="0" smtClean="0"/>
              <a:t> (The Guardian).</a:t>
            </a:r>
            <a:br>
              <a:rPr lang="en-GB" dirty="0" smtClean="0"/>
            </a:br>
            <a:endParaRPr lang="en-GB" dirty="0" smtClean="0"/>
          </a:p>
          <a:p>
            <a:endParaRPr lang="en-GB" dirty="0"/>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smtClean="0"/>
              <a:t>Motion event</a:t>
            </a:r>
          </a:p>
        </p:txBody>
      </p:sp>
      <p:sp>
        <p:nvSpPr>
          <p:cNvPr id="16387" name="Content Placeholder 2"/>
          <p:cNvSpPr>
            <a:spLocks noGrp="1"/>
          </p:cNvSpPr>
          <p:nvPr>
            <p:ph idx="1"/>
          </p:nvPr>
        </p:nvSpPr>
        <p:spPr>
          <a:xfrm>
            <a:off x="395536" y="1600200"/>
            <a:ext cx="8291264" cy="4343400"/>
          </a:xfrm>
        </p:spPr>
        <p:txBody>
          <a:bodyPr/>
          <a:lstStyle/>
          <a:p>
            <a:r>
              <a:rPr lang="en-GB" dirty="0" smtClean="0"/>
              <a:t>An entity moves or is located with respect to another entity and it is analysed as having four internal components: </a:t>
            </a:r>
            <a:r>
              <a:rPr lang="en-GB" i="1" dirty="0" smtClean="0"/>
              <a:t>Figure</a:t>
            </a:r>
            <a:r>
              <a:rPr lang="en-GB" dirty="0" smtClean="0"/>
              <a:t>, </a:t>
            </a:r>
            <a:r>
              <a:rPr lang="en-GB" i="1" dirty="0" smtClean="0"/>
              <a:t>Ground</a:t>
            </a:r>
            <a:r>
              <a:rPr lang="en-GB" dirty="0" smtClean="0"/>
              <a:t>, </a:t>
            </a:r>
            <a:r>
              <a:rPr lang="en-GB" i="1" dirty="0" smtClean="0"/>
              <a:t>Path</a:t>
            </a:r>
            <a:r>
              <a:rPr lang="en-GB" dirty="0" smtClean="0"/>
              <a:t>, and </a:t>
            </a:r>
            <a:r>
              <a:rPr lang="en-GB" i="1" dirty="0" smtClean="0"/>
              <a:t>Motion</a:t>
            </a:r>
            <a:r>
              <a:rPr lang="en-GB" dirty="0" smtClean="0"/>
              <a:t> (</a:t>
            </a:r>
            <a:r>
              <a:rPr lang="en-GB" dirty="0" err="1" smtClean="0"/>
              <a:t>Talmy</a:t>
            </a:r>
            <a:r>
              <a:rPr lang="en-GB" dirty="0" smtClean="0"/>
              <a:t> 1985, 2000). </a:t>
            </a:r>
          </a:p>
          <a:p>
            <a:pPr>
              <a:buNone/>
            </a:pPr>
            <a:endParaRPr lang="en-GB" dirty="0" smtClean="0"/>
          </a:p>
          <a:p>
            <a:pPr>
              <a:buFontTx/>
              <a:buNone/>
            </a:pPr>
            <a:r>
              <a:rPr lang="en-GB" dirty="0" smtClean="0"/>
              <a:t>	(1) </a:t>
            </a:r>
            <a:r>
              <a:rPr lang="en-GB" sz="2800" dirty="0" smtClean="0"/>
              <a:t>The ball	moved 	down 	the slope.</a:t>
            </a:r>
          </a:p>
          <a:p>
            <a:pPr>
              <a:buFontTx/>
              <a:buNone/>
            </a:pPr>
            <a:r>
              <a:rPr lang="en-GB" sz="2800" dirty="0" smtClean="0"/>
              <a:t>		Figure	Motion	Path		Ground </a:t>
            </a:r>
          </a:p>
          <a:p>
            <a:endParaRPr lang="en-GB" dirty="0"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smtClean="0"/>
              <a:t>Motion event</a:t>
            </a:r>
          </a:p>
        </p:txBody>
      </p:sp>
      <p:sp>
        <p:nvSpPr>
          <p:cNvPr id="17411" name="Content Placeholder 2"/>
          <p:cNvSpPr>
            <a:spLocks noGrp="1"/>
          </p:cNvSpPr>
          <p:nvPr>
            <p:ph idx="1"/>
          </p:nvPr>
        </p:nvSpPr>
        <p:spPr>
          <a:xfrm>
            <a:off x="457200" y="1600201"/>
            <a:ext cx="8229600" cy="3556992"/>
          </a:xfrm>
        </p:spPr>
        <p:txBody>
          <a:bodyPr/>
          <a:lstStyle/>
          <a:p>
            <a:r>
              <a:rPr lang="en-GB" dirty="0" smtClean="0"/>
              <a:t>External event: Manner or Cause of motion</a:t>
            </a:r>
          </a:p>
          <a:p>
            <a:endParaRPr lang="en-GB" dirty="0" smtClean="0"/>
          </a:p>
          <a:p>
            <a:pPr>
              <a:buFontTx/>
              <a:buNone/>
            </a:pPr>
            <a:r>
              <a:rPr lang="en-GB" dirty="0" smtClean="0"/>
              <a:t>(2) The pencil </a:t>
            </a:r>
            <a:r>
              <a:rPr lang="en-GB" dirty="0" smtClean="0">
                <a:solidFill>
                  <a:srgbClr val="3333FF"/>
                </a:solidFill>
              </a:rPr>
              <a:t>rolled</a:t>
            </a:r>
            <a:r>
              <a:rPr lang="en-GB" dirty="0" smtClean="0"/>
              <a:t> off the table (manner)</a:t>
            </a:r>
          </a:p>
          <a:p>
            <a:pPr>
              <a:buFontTx/>
              <a:buNone/>
            </a:pPr>
            <a:r>
              <a:rPr lang="en-GB" dirty="0" smtClean="0"/>
              <a:t>(3) The pencil </a:t>
            </a:r>
            <a:r>
              <a:rPr lang="en-GB" dirty="0" smtClean="0">
                <a:solidFill>
                  <a:srgbClr val="3333FF"/>
                </a:solidFill>
              </a:rPr>
              <a:t>blew</a:t>
            </a:r>
            <a:r>
              <a:rPr lang="en-GB" dirty="0" smtClean="0"/>
              <a:t> off the table (cause)</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motion</a:t>
            </a:r>
            <a:endParaRPr lang="en-GB" dirty="0"/>
          </a:p>
        </p:txBody>
      </p:sp>
      <p:sp>
        <p:nvSpPr>
          <p:cNvPr id="3" name="Content Placeholder 2"/>
          <p:cNvSpPr>
            <a:spLocks noGrp="1"/>
          </p:cNvSpPr>
          <p:nvPr>
            <p:ph idx="1"/>
          </p:nvPr>
        </p:nvSpPr>
        <p:spPr/>
        <p:txBody>
          <a:bodyPr/>
          <a:lstStyle/>
          <a:p>
            <a:r>
              <a:rPr lang="en-GB" cap="small" dirty="0" smtClean="0"/>
              <a:t>Motion</a:t>
            </a:r>
            <a:r>
              <a:rPr lang="en-GB" dirty="0" smtClean="0"/>
              <a:t> involving no change of location</a:t>
            </a:r>
          </a:p>
          <a:p>
            <a:pPr>
              <a:buNone/>
            </a:pPr>
            <a:r>
              <a:rPr lang="en-GB" i="1" dirty="0" smtClean="0"/>
              <a:t>	to wiggle, shake, crouch, lean over</a:t>
            </a:r>
            <a:r>
              <a:rPr lang="en-GB" dirty="0" smtClean="0"/>
              <a:t>, etc.</a:t>
            </a:r>
            <a:endParaRPr lang="en-GB" i="1" dirty="0" smtClean="0"/>
          </a:p>
          <a:p>
            <a:r>
              <a:rPr lang="en-GB" cap="small" dirty="0" smtClean="0"/>
              <a:t>Motion</a:t>
            </a:r>
            <a:r>
              <a:rPr lang="en-GB" dirty="0" smtClean="0"/>
              <a:t> involving movement from one location to another: translational </a:t>
            </a:r>
            <a:r>
              <a:rPr lang="en-GB" cap="small" dirty="0" smtClean="0"/>
              <a:t>motion</a:t>
            </a:r>
            <a:r>
              <a:rPr lang="en-GB" dirty="0" smtClean="0"/>
              <a:t> or translocation (</a:t>
            </a:r>
            <a:r>
              <a:rPr lang="en-GB" dirty="0" err="1" smtClean="0"/>
              <a:t>Zlatev</a:t>
            </a:r>
            <a:r>
              <a:rPr lang="en-GB" dirty="0" smtClean="0"/>
              <a:t> et al. 2006). </a:t>
            </a:r>
          </a:p>
          <a:p>
            <a:pPr>
              <a:buNone/>
            </a:pPr>
            <a:r>
              <a:rPr lang="en-GB" dirty="0" smtClean="0"/>
              <a:t>	</a:t>
            </a:r>
            <a:r>
              <a:rPr lang="en-GB" i="1" dirty="0" smtClean="0"/>
              <a:t>to tumble, fall, slide, creep</a:t>
            </a:r>
            <a:r>
              <a:rPr lang="en-GB" dirty="0" smtClean="0"/>
              <a:t>, etc. </a:t>
            </a:r>
          </a:p>
          <a:p>
            <a:r>
              <a:rPr lang="en-GB" dirty="0" smtClean="0"/>
              <a:t>Verbs of self-motion: </a:t>
            </a:r>
            <a:r>
              <a:rPr lang="en-GB" i="1" dirty="0" smtClean="0"/>
              <a:t>jump, leave, enter</a:t>
            </a:r>
            <a:r>
              <a:rPr lang="en-GB" dirty="0" smtClean="0"/>
              <a:t>, etc.</a:t>
            </a:r>
          </a:p>
          <a:p>
            <a:r>
              <a:rPr lang="en-GB" dirty="0" smtClean="0"/>
              <a:t>Verbs of caused motion: </a:t>
            </a:r>
            <a:r>
              <a:rPr lang="en-GB" i="1" dirty="0" smtClean="0"/>
              <a:t>throw, release, push</a:t>
            </a:r>
            <a:r>
              <a:rPr lang="en-GB" dirty="0" smtClean="0"/>
              <a:t>, etc.</a:t>
            </a:r>
          </a:p>
          <a:p>
            <a:endParaRPr lang="en-GB" dirty="0"/>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Chassé-croisé</a:t>
            </a:r>
            <a:r>
              <a:rPr lang="en-GB" dirty="0" smtClean="0"/>
              <a:t> (</a:t>
            </a:r>
            <a:r>
              <a:rPr lang="en-GB" dirty="0" err="1" smtClean="0"/>
              <a:t>Vinay</a:t>
            </a:r>
            <a:r>
              <a:rPr lang="en-GB" dirty="0" smtClean="0"/>
              <a:t> &amp; </a:t>
            </a:r>
            <a:r>
              <a:rPr lang="en-GB" dirty="0" err="1" smtClean="0"/>
              <a:t>Darbelnet</a:t>
            </a:r>
            <a:r>
              <a:rPr lang="en-GB" dirty="0" smtClean="0"/>
              <a:t>, 1958)</a:t>
            </a:r>
            <a:endParaRPr lang="en-US" dirty="0"/>
          </a:p>
        </p:txBody>
      </p:sp>
      <p:sp>
        <p:nvSpPr>
          <p:cNvPr id="3" name="Content Placeholder 2"/>
          <p:cNvSpPr>
            <a:spLocks noGrp="1"/>
          </p:cNvSpPr>
          <p:nvPr>
            <p:ph idx="1"/>
          </p:nvPr>
        </p:nvSpPr>
        <p:spPr/>
        <p:txBody>
          <a:bodyPr/>
          <a:lstStyle/>
          <a:p>
            <a:r>
              <a:rPr lang="en-GB" dirty="0" smtClean="0"/>
              <a:t>He 	runs 		into 	the 	bank</a:t>
            </a:r>
          </a:p>
          <a:p>
            <a:endParaRPr lang="en-GB" dirty="0" smtClean="0"/>
          </a:p>
          <a:p>
            <a:endParaRPr lang="en-GB" dirty="0" smtClean="0"/>
          </a:p>
          <a:p>
            <a:r>
              <a:rPr lang="en-GB" dirty="0" smtClean="0"/>
              <a:t>Il 	entre 		</a:t>
            </a:r>
            <a:r>
              <a:rPr lang="en-GB" dirty="0" err="1" smtClean="0"/>
              <a:t>dans</a:t>
            </a:r>
            <a:r>
              <a:rPr lang="en-GB" dirty="0" smtClean="0"/>
              <a:t> 	la </a:t>
            </a:r>
            <a:r>
              <a:rPr lang="en-GB" dirty="0" err="1" smtClean="0"/>
              <a:t>banque</a:t>
            </a:r>
            <a:r>
              <a:rPr lang="en-GB" dirty="0" smtClean="0"/>
              <a:t> 	en courant</a:t>
            </a:r>
          </a:p>
          <a:p>
            <a:endParaRPr lang="en-GB" dirty="0" smtClean="0"/>
          </a:p>
          <a:p>
            <a:r>
              <a:rPr lang="en-GB" dirty="0" smtClean="0"/>
              <a:t>French: path verbs</a:t>
            </a:r>
          </a:p>
          <a:p>
            <a:r>
              <a:rPr lang="en-GB" dirty="0" smtClean="0"/>
              <a:t>English: manner verbs</a:t>
            </a:r>
            <a:endParaRPr lang="en-US" dirty="0"/>
          </a:p>
        </p:txBody>
      </p:sp>
      <p:cxnSp>
        <p:nvCxnSpPr>
          <p:cNvPr id="5" name="Straight Arrow Connector 4"/>
          <p:cNvCxnSpPr/>
          <p:nvPr/>
        </p:nvCxnSpPr>
        <p:spPr>
          <a:xfrm>
            <a:off x="2339752" y="2060848"/>
            <a:ext cx="3816424"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flipV="1">
            <a:off x="1979712" y="2060848"/>
            <a:ext cx="1944216"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title"/>
          </p:nvPr>
        </p:nvSpPr>
        <p:spPr>
          <a:xfrm>
            <a:off x="457200" y="457200"/>
            <a:ext cx="8229600" cy="1193800"/>
          </a:xfrm>
        </p:spPr>
        <p:txBody>
          <a:bodyPr/>
          <a:lstStyle/>
          <a:p>
            <a:pPr algn="ctr" eaLnBrk="1" hangingPunct="1"/>
            <a:r>
              <a:rPr lang="en-GB" dirty="0" smtClean="0">
                <a:latin typeface="Microsoft Sans Serif" pitchFamily="34" charset="0"/>
              </a:rPr>
              <a:t>What do teachers find important?</a:t>
            </a:r>
          </a:p>
        </p:txBody>
      </p:sp>
      <p:sp>
        <p:nvSpPr>
          <p:cNvPr id="34819" name="Content Placeholder 1"/>
          <p:cNvSpPr>
            <a:spLocks noGrp="1"/>
          </p:cNvSpPr>
          <p:nvPr>
            <p:ph idx="1"/>
          </p:nvPr>
        </p:nvSpPr>
        <p:spPr>
          <a:xfrm>
            <a:off x="457200" y="1700807"/>
            <a:ext cx="8229600" cy="4728567"/>
          </a:xfrm>
        </p:spPr>
        <p:txBody>
          <a:bodyPr/>
          <a:lstStyle/>
          <a:p>
            <a:pPr marL="365125" indent="-255588" eaLnBrk="1" hangingPunct="1"/>
            <a:r>
              <a:rPr lang="en-GB" sz="2800" dirty="0" smtClean="0">
                <a:latin typeface="Microsoft Sans Serif" pitchFamily="34" charset="0"/>
              </a:rPr>
              <a:t>Researchers may not necessarily be delving into the area that the teacher needs to inform his or her practice.</a:t>
            </a:r>
          </a:p>
          <a:p>
            <a:pPr marL="365125" indent="-255588"/>
            <a:r>
              <a:rPr lang="en-GB" sz="2800" dirty="0" smtClean="0">
                <a:latin typeface="Microsoft Sans Serif" pitchFamily="34" charset="0"/>
              </a:rPr>
              <a:t>What kinds of research in MFL do teachers find most useful? (</a:t>
            </a:r>
            <a:r>
              <a:rPr lang="en-GB" sz="2800" dirty="0" err="1" smtClean="0">
                <a:latin typeface="Microsoft Sans Serif" pitchFamily="34" charset="0"/>
              </a:rPr>
              <a:t>Macaro</a:t>
            </a:r>
            <a:r>
              <a:rPr lang="en-GB" sz="2800" dirty="0" smtClean="0">
                <a:latin typeface="Microsoft Sans Serif" pitchFamily="34" charset="0"/>
              </a:rPr>
              <a:t> 2005)</a:t>
            </a:r>
          </a:p>
          <a:p>
            <a:pPr marL="365125" indent="-255588" eaLnBrk="1" hangingPunct="1"/>
            <a:endParaRPr lang="en-GB" sz="2800" dirty="0" smtClean="0">
              <a:latin typeface="Microsoft Sans Serif" pitchFamily="34" charset="0"/>
            </a:endParaRPr>
          </a:p>
          <a:p>
            <a:pPr marL="365125" indent="-255588" eaLnBrk="1" hangingPunct="1"/>
            <a:endParaRPr lang="en-GB" sz="2800" dirty="0" smtClean="0">
              <a:latin typeface="Microsoft Sans Serif" pitchFamily="34" charset="0"/>
            </a:endParaRPr>
          </a:p>
          <a:p>
            <a:pPr marL="365125" indent="-255588" eaLnBrk="1" hangingPunct="1"/>
            <a:r>
              <a:rPr lang="en-GB" sz="2800" dirty="0" smtClean="0">
                <a:latin typeface="Microsoft Sans Serif" pitchFamily="34" charset="0"/>
              </a:rPr>
              <a:t>1 = useful                        4 = not at all useful</a:t>
            </a:r>
          </a:p>
        </p:txBody>
      </p:sp>
      <p:cxnSp>
        <p:nvCxnSpPr>
          <p:cNvPr id="7" name="Straight Arrow Connector 6"/>
          <p:cNvCxnSpPr/>
          <p:nvPr/>
        </p:nvCxnSpPr>
        <p:spPr>
          <a:xfrm>
            <a:off x="2483768" y="5589240"/>
            <a:ext cx="2214562"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634082"/>
          </a:xfrm>
        </p:spPr>
        <p:txBody>
          <a:bodyPr>
            <a:normAutofit fontScale="90000"/>
          </a:bodyPr>
          <a:lstStyle/>
          <a:p>
            <a:r>
              <a:rPr lang="en-US" dirty="0" smtClean="0"/>
              <a:t>Typological differences</a:t>
            </a:r>
          </a:p>
        </p:txBody>
      </p:sp>
      <p:sp>
        <p:nvSpPr>
          <p:cNvPr id="18435" name="Rectangle 3"/>
          <p:cNvSpPr>
            <a:spLocks noGrp="1" noChangeArrowheads="1"/>
          </p:cNvSpPr>
          <p:nvPr>
            <p:ph idx="1"/>
          </p:nvPr>
        </p:nvSpPr>
        <p:spPr>
          <a:xfrm>
            <a:off x="323528" y="908720"/>
            <a:ext cx="8820472" cy="5187280"/>
          </a:xfrm>
        </p:spPr>
        <p:txBody>
          <a:bodyPr/>
          <a:lstStyle/>
          <a:p>
            <a:pPr marL="609600" indent="-609600">
              <a:buClr>
                <a:schemeClr val="tx1"/>
              </a:buClr>
              <a:buFontTx/>
              <a:buNone/>
            </a:pPr>
            <a:r>
              <a:rPr lang="en-US" dirty="0" smtClean="0"/>
              <a:t> Satellite-framed languages: </a:t>
            </a:r>
            <a:r>
              <a:rPr lang="en-US" dirty="0" err="1" smtClean="0"/>
              <a:t>motion+manner</a:t>
            </a:r>
            <a:r>
              <a:rPr lang="en-US" dirty="0" smtClean="0"/>
              <a:t> conflation</a:t>
            </a:r>
          </a:p>
          <a:p>
            <a:pPr marL="609600" indent="-609600">
              <a:buClr>
                <a:schemeClr val="tx1"/>
              </a:buClr>
              <a:buFontTx/>
              <a:buNone/>
            </a:pPr>
            <a:r>
              <a:rPr lang="en-US" dirty="0" smtClean="0"/>
              <a:t>(4)   </a:t>
            </a:r>
            <a:r>
              <a:rPr lang="en-US" i="1" dirty="0" smtClean="0"/>
              <a:t>John 	 ran 			into 	the room.</a:t>
            </a:r>
            <a:r>
              <a:rPr lang="en-US" sz="2000" dirty="0" smtClean="0"/>
              <a:t> </a:t>
            </a:r>
          </a:p>
          <a:p>
            <a:pPr marL="609600" indent="-609600">
              <a:buClr>
                <a:schemeClr val="tx1"/>
              </a:buClr>
              <a:buFontTx/>
              <a:buNone/>
            </a:pPr>
            <a:r>
              <a:rPr lang="en-US" sz="2000" dirty="0" smtClean="0"/>
              <a:t>           FIGURE 	MOTION+MANNER 	PATH 	GOAL</a:t>
            </a:r>
            <a:r>
              <a:rPr lang="en-US" dirty="0" smtClean="0"/>
              <a:t> </a:t>
            </a:r>
          </a:p>
          <a:p>
            <a:pPr marL="609600" indent="-609600">
              <a:buClr>
                <a:schemeClr val="tx1"/>
              </a:buClr>
              <a:buFontTx/>
              <a:buNone/>
            </a:pPr>
            <a:endParaRPr lang="en-US" dirty="0" smtClean="0"/>
          </a:p>
          <a:p>
            <a:pPr marL="609600" indent="-609600">
              <a:buClr>
                <a:schemeClr val="tx1"/>
              </a:buClr>
              <a:buFontTx/>
              <a:buNone/>
            </a:pPr>
            <a:r>
              <a:rPr lang="en-US" dirty="0" smtClean="0"/>
              <a:t>Verb-framed languages: </a:t>
            </a:r>
            <a:r>
              <a:rPr lang="en-US" dirty="0" err="1" smtClean="0"/>
              <a:t>motion+path</a:t>
            </a:r>
            <a:r>
              <a:rPr lang="en-US" dirty="0" smtClean="0"/>
              <a:t> conflation</a:t>
            </a:r>
          </a:p>
          <a:p>
            <a:pPr marL="609600" indent="-609600">
              <a:buClr>
                <a:schemeClr val="tx1"/>
              </a:buClr>
              <a:buFontTx/>
              <a:buNone/>
            </a:pPr>
            <a:r>
              <a:rPr lang="en-US" dirty="0" smtClean="0"/>
              <a:t>(5)  </a:t>
            </a:r>
            <a:r>
              <a:rPr lang="en-US" i="1" dirty="0" smtClean="0"/>
              <a:t> Jean    	</a:t>
            </a:r>
            <a:r>
              <a:rPr lang="en-US" i="1" dirty="0" err="1" smtClean="0"/>
              <a:t>est</a:t>
            </a:r>
            <a:r>
              <a:rPr lang="en-US" i="1" dirty="0" smtClean="0"/>
              <a:t> </a:t>
            </a:r>
            <a:r>
              <a:rPr lang="en-US" i="1" dirty="0" err="1" smtClean="0"/>
              <a:t>entré</a:t>
            </a:r>
            <a:r>
              <a:rPr lang="en-US" i="1" dirty="0" smtClean="0"/>
              <a:t> 		</a:t>
            </a:r>
            <a:r>
              <a:rPr lang="en-US" i="1" dirty="0" err="1" smtClean="0"/>
              <a:t>dans</a:t>
            </a:r>
            <a:r>
              <a:rPr lang="en-US" i="1" dirty="0" smtClean="0"/>
              <a:t> la </a:t>
            </a:r>
            <a:r>
              <a:rPr lang="en-US" i="1" dirty="0" err="1" smtClean="0"/>
              <a:t>chambre</a:t>
            </a:r>
            <a:r>
              <a:rPr lang="en-US" i="1" dirty="0" smtClean="0"/>
              <a:t> </a:t>
            </a:r>
          </a:p>
          <a:p>
            <a:pPr marL="609600" indent="-609600">
              <a:buClr>
                <a:schemeClr val="tx1"/>
              </a:buClr>
              <a:buFontTx/>
              <a:buNone/>
            </a:pPr>
            <a:r>
              <a:rPr lang="en-US" sz="2000" i="1" dirty="0" smtClean="0"/>
              <a:t>	</a:t>
            </a:r>
            <a:r>
              <a:rPr lang="en-US" sz="2000" dirty="0" smtClean="0"/>
              <a:t>FIGURE   	MOTION+PATH                   GOAL  </a:t>
            </a:r>
          </a:p>
          <a:p>
            <a:pPr marL="609600" indent="-609600">
              <a:buClr>
                <a:schemeClr val="tx1"/>
              </a:buClr>
              <a:buFontTx/>
              <a:buNone/>
            </a:pPr>
            <a:r>
              <a:rPr lang="en-US" sz="2000" i="1" dirty="0" smtClean="0"/>
              <a:t>	</a:t>
            </a:r>
            <a:r>
              <a:rPr lang="en-US" i="1" dirty="0" smtClean="0"/>
              <a:t>en courant </a:t>
            </a:r>
            <a:r>
              <a:rPr lang="en-US" dirty="0" smtClean="0"/>
              <a:t>                              </a:t>
            </a:r>
          </a:p>
          <a:p>
            <a:pPr marL="609600" indent="-609600">
              <a:buClr>
                <a:schemeClr val="tx1"/>
              </a:buClr>
              <a:buFontTx/>
              <a:buNone/>
            </a:pPr>
            <a:r>
              <a:rPr lang="en-US" sz="2800" dirty="0" smtClean="0"/>
              <a:t>	</a:t>
            </a:r>
            <a:r>
              <a:rPr lang="en-US" sz="2000" dirty="0" smtClean="0"/>
              <a:t>MANNER</a:t>
            </a:r>
          </a:p>
          <a:p>
            <a:pPr marL="609600" indent="-609600">
              <a:buClr>
                <a:schemeClr val="tx1"/>
              </a:buClr>
              <a:buFontTx/>
              <a:buNone/>
            </a:pPr>
            <a:endParaRPr lang="en-US" sz="2000" dirty="0" smtClean="0"/>
          </a:p>
          <a:p>
            <a:pPr marL="609600" indent="-609600">
              <a:buClr>
                <a:schemeClr val="tx1"/>
              </a:buClr>
              <a:buFontTx/>
              <a:buNone/>
            </a:pPr>
            <a:r>
              <a:rPr lang="en-US" sz="2000" dirty="0" smtClean="0"/>
              <a:t>(</a:t>
            </a:r>
            <a:r>
              <a:rPr lang="en-US" sz="2000" dirty="0" err="1" smtClean="0"/>
              <a:t>Talmy</a:t>
            </a:r>
            <a:r>
              <a:rPr lang="en-US" sz="2000" dirty="0" smtClean="0"/>
              <a:t> 1985; 2000)</a:t>
            </a:r>
          </a:p>
          <a:p>
            <a:pPr marL="609600" indent="-609600">
              <a:buClr>
                <a:schemeClr val="tx1"/>
              </a:buClr>
              <a:buFontTx/>
              <a:buNone/>
            </a:pPr>
            <a:endParaRPr lang="en-US" sz="2000" dirty="0" smtClean="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609600"/>
            <a:ext cx="7772400" cy="657225"/>
          </a:xfrm>
        </p:spPr>
        <p:txBody>
          <a:bodyPr/>
          <a:lstStyle/>
          <a:p>
            <a:r>
              <a:rPr lang="en-US" sz="2800" dirty="0" smtClean="0"/>
              <a:t>‘Boundary-crossing constraint’</a:t>
            </a:r>
            <a:r>
              <a:rPr lang="en-GB" sz="2800" dirty="0" smtClean="0"/>
              <a:t> </a:t>
            </a:r>
            <a:br>
              <a:rPr lang="en-GB" sz="2800" dirty="0" smtClean="0"/>
            </a:br>
            <a:r>
              <a:rPr lang="en-GB" sz="2800" dirty="0" smtClean="0"/>
              <a:t>(</a:t>
            </a:r>
            <a:r>
              <a:rPr lang="en-GB" sz="2800" dirty="0" err="1" smtClean="0"/>
              <a:t>Slobin</a:t>
            </a:r>
            <a:r>
              <a:rPr lang="en-GB" sz="2800" dirty="0" smtClean="0"/>
              <a:t> &amp; </a:t>
            </a:r>
            <a:r>
              <a:rPr lang="en-GB" sz="2800" dirty="0" err="1" smtClean="0"/>
              <a:t>Hoiting</a:t>
            </a:r>
            <a:r>
              <a:rPr lang="en-GB" sz="2800" dirty="0" smtClean="0"/>
              <a:t> 1994)</a:t>
            </a:r>
            <a:endParaRPr lang="en-US" sz="2800" dirty="0" smtClean="0"/>
          </a:p>
        </p:txBody>
      </p:sp>
      <p:sp>
        <p:nvSpPr>
          <p:cNvPr id="19459" name="Rectangle 3"/>
          <p:cNvSpPr>
            <a:spLocks noGrp="1" noChangeArrowheads="1"/>
          </p:cNvSpPr>
          <p:nvPr>
            <p:ph idx="1"/>
          </p:nvPr>
        </p:nvSpPr>
        <p:spPr>
          <a:xfrm>
            <a:off x="685800" y="1700809"/>
            <a:ext cx="7772400" cy="3528391"/>
          </a:xfrm>
        </p:spPr>
        <p:txBody>
          <a:bodyPr/>
          <a:lstStyle/>
          <a:p>
            <a:pPr>
              <a:lnSpc>
                <a:spcPct val="90000"/>
              </a:lnSpc>
              <a:buFontTx/>
              <a:buNone/>
            </a:pPr>
            <a:r>
              <a:rPr lang="en-US" sz="2400" dirty="0" smtClean="0"/>
              <a:t>	</a:t>
            </a:r>
            <a:r>
              <a:rPr lang="en-US" sz="2800" dirty="0" smtClean="0"/>
              <a:t>(6)</a:t>
            </a:r>
            <a:r>
              <a:rPr lang="en-US" sz="2400" dirty="0" smtClean="0"/>
              <a:t> </a:t>
            </a:r>
            <a:r>
              <a:rPr lang="en-US" sz="2800" i="1" dirty="0" smtClean="0"/>
              <a:t>Jean a </a:t>
            </a:r>
            <a:r>
              <a:rPr lang="en-US" sz="2800" i="1" dirty="0" err="1" smtClean="0"/>
              <a:t>couru</a:t>
            </a:r>
            <a:r>
              <a:rPr lang="en-US" sz="2800" i="1" dirty="0" smtClean="0"/>
              <a:t> </a:t>
            </a:r>
            <a:r>
              <a:rPr lang="en-US" sz="2800" i="1" dirty="0" err="1" smtClean="0"/>
              <a:t>vers</a:t>
            </a:r>
            <a:r>
              <a:rPr lang="en-US" sz="2800" i="1" dirty="0" smtClean="0"/>
              <a:t> la </a:t>
            </a:r>
            <a:r>
              <a:rPr lang="en-US" sz="2800" i="1" dirty="0" err="1" smtClean="0"/>
              <a:t>chambre</a:t>
            </a:r>
            <a:r>
              <a:rPr lang="en-US" sz="2800" i="1" dirty="0" smtClean="0"/>
              <a:t>/ à la </a:t>
            </a:r>
            <a:r>
              <a:rPr lang="en-US" sz="2800" i="1" dirty="0" err="1" smtClean="0"/>
              <a:t>chambre</a:t>
            </a:r>
            <a:endParaRPr lang="en-US" sz="2800" i="1" dirty="0" smtClean="0"/>
          </a:p>
          <a:p>
            <a:pPr>
              <a:lnSpc>
                <a:spcPct val="90000"/>
              </a:lnSpc>
              <a:buClr>
                <a:schemeClr val="tx1"/>
              </a:buClr>
              <a:buFontTx/>
              <a:buNone/>
            </a:pPr>
            <a:r>
              <a:rPr lang="en-US" sz="2800" dirty="0" smtClean="0"/>
              <a:t>	(7)</a:t>
            </a:r>
            <a:r>
              <a:rPr lang="en-US" sz="2800" i="1" dirty="0" smtClean="0"/>
              <a:t> </a:t>
            </a:r>
            <a:r>
              <a:rPr lang="en-US" sz="2800" dirty="0" smtClean="0"/>
              <a:t>*</a:t>
            </a:r>
            <a:r>
              <a:rPr lang="en-US" sz="2800" i="1" dirty="0" smtClean="0"/>
              <a:t>Jean a </a:t>
            </a:r>
            <a:r>
              <a:rPr lang="en-US" sz="2800" i="1" dirty="0" err="1" smtClean="0"/>
              <a:t>couru</a:t>
            </a:r>
            <a:r>
              <a:rPr lang="en-US" sz="2800" i="1" dirty="0" smtClean="0"/>
              <a:t> </a:t>
            </a:r>
            <a:r>
              <a:rPr lang="en-US" sz="2800" i="1" dirty="0" err="1" smtClean="0"/>
              <a:t>dans</a:t>
            </a:r>
            <a:r>
              <a:rPr lang="en-US" sz="2800" i="1" dirty="0" smtClean="0"/>
              <a:t> la </a:t>
            </a:r>
            <a:r>
              <a:rPr lang="en-US" sz="2800" i="1" dirty="0" err="1" smtClean="0"/>
              <a:t>chambre</a:t>
            </a:r>
            <a:endParaRPr lang="en-US" sz="2800" i="1" dirty="0" smtClean="0"/>
          </a:p>
          <a:p>
            <a:pPr>
              <a:lnSpc>
                <a:spcPct val="90000"/>
              </a:lnSpc>
            </a:pPr>
            <a:endParaRPr lang="en-US" sz="2800" dirty="0" smtClean="0"/>
          </a:p>
          <a:p>
            <a:pPr>
              <a:lnSpc>
                <a:spcPct val="90000"/>
              </a:lnSpc>
              <a:buFontTx/>
              <a:buNone/>
            </a:pPr>
            <a:r>
              <a:rPr lang="en-US" sz="2400" dirty="0" smtClean="0"/>
              <a:t>	Exception: instantaneous acts such as “throw oneself” or “plunge” (</a:t>
            </a:r>
            <a:r>
              <a:rPr lang="en-US" sz="2400" dirty="0" err="1" smtClean="0"/>
              <a:t>Slobin</a:t>
            </a:r>
            <a:r>
              <a:rPr lang="en-US" sz="2400" dirty="0" smtClean="0"/>
              <a:t> 2004: 226)                                                  </a:t>
            </a:r>
          </a:p>
          <a:p>
            <a:pPr>
              <a:lnSpc>
                <a:spcPct val="90000"/>
              </a:lnSpc>
              <a:buFontTx/>
              <a:buNone/>
            </a:pPr>
            <a:r>
              <a:rPr lang="en-US" sz="2400" dirty="0" smtClean="0"/>
              <a:t>     </a:t>
            </a:r>
          </a:p>
          <a:p>
            <a:pPr>
              <a:lnSpc>
                <a:spcPct val="90000"/>
              </a:lnSpc>
              <a:buFontTx/>
              <a:buNone/>
            </a:pPr>
            <a:r>
              <a:rPr lang="en-US" sz="2400" dirty="0" smtClean="0"/>
              <a:t>    (8) </a:t>
            </a:r>
            <a:r>
              <a:rPr lang="en-US" sz="2800" i="1" dirty="0" smtClean="0"/>
              <a:t>Jean se </a:t>
            </a:r>
            <a:r>
              <a:rPr lang="en-US" sz="2800" i="1" dirty="0" err="1" smtClean="0"/>
              <a:t>précipite</a:t>
            </a:r>
            <a:r>
              <a:rPr lang="en-US" sz="2800" i="1" dirty="0" smtClean="0"/>
              <a:t> </a:t>
            </a:r>
            <a:r>
              <a:rPr lang="en-US" sz="2800" i="1" dirty="0" err="1" smtClean="0"/>
              <a:t>dans</a:t>
            </a:r>
            <a:r>
              <a:rPr lang="en-US" sz="2800" i="1" dirty="0" smtClean="0"/>
              <a:t> la </a:t>
            </a:r>
            <a:r>
              <a:rPr lang="en-US" sz="2800" i="1" dirty="0" err="1" smtClean="0"/>
              <a:t>chambre</a:t>
            </a:r>
            <a:endParaRPr lang="en-US" sz="2800" i="1" dirty="0" smtClean="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Can L2-learners restructure their</a:t>
            </a:r>
            <a:br>
              <a:rPr lang="en-GB" dirty="0" smtClean="0"/>
            </a:br>
            <a:r>
              <a:rPr lang="en-GB" dirty="0" smtClean="0"/>
              <a:t>preferred way of construing a motion event?</a:t>
            </a:r>
            <a:endParaRPr lang="en-GB" dirty="0"/>
          </a:p>
        </p:txBody>
      </p:sp>
      <p:sp>
        <p:nvSpPr>
          <p:cNvPr id="3" name="Content Placeholder 2"/>
          <p:cNvSpPr>
            <a:spLocks noGrp="1"/>
          </p:cNvSpPr>
          <p:nvPr>
            <p:ph idx="1"/>
          </p:nvPr>
        </p:nvSpPr>
        <p:spPr/>
        <p:txBody>
          <a:bodyPr/>
          <a:lstStyle/>
          <a:p>
            <a:r>
              <a:rPr lang="en-GB" dirty="0" smtClean="0"/>
              <a:t>The training one receives in childhood is “exceptionally resistant to restructuring in adult second-language acquisition” (</a:t>
            </a:r>
            <a:r>
              <a:rPr lang="en-GB" dirty="0" err="1" smtClean="0"/>
              <a:t>Slobin</a:t>
            </a:r>
            <a:r>
              <a:rPr lang="en-GB" dirty="0" smtClean="0"/>
              <a:t> 1996: 89). </a:t>
            </a:r>
          </a:p>
          <a:p>
            <a:r>
              <a:rPr lang="en-GB" dirty="0" smtClean="0"/>
              <a:t>“A</a:t>
            </a:r>
            <a:r>
              <a:rPr lang="en-GB" dirty="0" smtClean="0">
                <a:solidFill>
                  <a:schemeClr val="tx1"/>
                </a:solidFill>
                <a:latin typeface="+mn-lt"/>
                <a:ea typeface="+mn-ea"/>
                <a:cs typeface="+mn-cs"/>
              </a:rPr>
              <a:t>dvanced L2 learners remain rooted in at least some of the principles of conceptual organisation as constituted in the course of L1 acquisition” (</a:t>
            </a:r>
            <a:r>
              <a:rPr lang="en-GB" dirty="0" err="1" smtClean="0">
                <a:solidFill>
                  <a:schemeClr val="tx1"/>
                </a:solidFill>
                <a:latin typeface="+mn-lt"/>
                <a:ea typeface="+mn-ea"/>
                <a:cs typeface="+mn-cs"/>
              </a:rPr>
              <a:t>Caroll</a:t>
            </a:r>
            <a:r>
              <a:rPr lang="en-GB" dirty="0" smtClean="0">
                <a:solidFill>
                  <a:schemeClr val="tx1"/>
                </a:solidFill>
                <a:latin typeface="+mn-lt"/>
                <a:ea typeface="+mn-ea"/>
                <a:cs typeface="+mn-cs"/>
              </a:rPr>
              <a:t> and von </a:t>
            </a:r>
            <a:r>
              <a:rPr lang="en-GB" dirty="0" err="1" smtClean="0">
                <a:solidFill>
                  <a:schemeClr val="tx1"/>
                </a:solidFill>
                <a:latin typeface="+mn-lt"/>
                <a:ea typeface="+mn-ea"/>
                <a:cs typeface="+mn-cs"/>
              </a:rPr>
              <a:t>Stutterheim</a:t>
            </a:r>
            <a:r>
              <a:rPr lang="en-GB" dirty="0" smtClean="0">
                <a:solidFill>
                  <a:schemeClr val="tx1"/>
                </a:solidFill>
                <a:latin typeface="+mn-lt"/>
                <a:ea typeface="+mn-ea"/>
                <a:cs typeface="+mn-cs"/>
              </a:rPr>
              <a:t> 2003, p. 398) </a:t>
            </a:r>
            <a:endParaRPr lang="en-GB" dirty="0"/>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Importance of transfer</a:t>
            </a:r>
            <a:endParaRPr lang="en-GB" dirty="0"/>
          </a:p>
        </p:txBody>
      </p:sp>
      <p:sp>
        <p:nvSpPr>
          <p:cNvPr id="3" name="Content Placeholder 2"/>
          <p:cNvSpPr>
            <a:spLocks noGrp="1"/>
          </p:cNvSpPr>
          <p:nvPr>
            <p:ph idx="1"/>
          </p:nvPr>
        </p:nvSpPr>
        <p:spPr/>
        <p:txBody>
          <a:bodyPr/>
          <a:lstStyle/>
          <a:p>
            <a:r>
              <a:rPr lang="en-GB" dirty="0" smtClean="0"/>
              <a:t>“It [transfer] involves the adoption of the L1 grammar as the appropriate analysis unless and until there is evidence to the contrary. In the absence of such evidence, L1 effects will persist even in the L2 steady state” (Lefebvre, White and </a:t>
            </a:r>
            <a:r>
              <a:rPr lang="en-GB" dirty="0" err="1" smtClean="0"/>
              <a:t>Jourdan</a:t>
            </a:r>
            <a:r>
              <a:rPr lang="en-GB" dirty="0" smtClean="0"/>
              <a:t> 2006: 10). </a:t>
            </a:r>
          </a:p>
          <a:p>
            <a:endParaRPr lang="en-GB" dirty="0"/>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50" y="274638"/>
            <a:ext cx="6192838" cy="850106"/>
          </a:xfrm>
        </p:spPr>
        <p:txBody>
          <a:bodyPr/>
          <a:lstStyle/>
          <a:p>
            <a:r>
              <a:rPr lang="en-GB" dirty="0" smtClean="0"/>
              <a:t>Cognitive restructuring?</a:t>
            </a:r>
            <a:endParaRPr lang="en-GB" dirty="0"/>
          </a:p>
        </p:txBody>
      </p:sp>
      <p:sp>
        <p:nvSpPr>
          <p:cNvPr id="3" name="Content Placeholder 2"/>
          <p:cNvSpPr>
            <a:spLocks noGrp="1"/>
          </p:cNvSpPr>
          <p:nvPr>
            <p:ph idx="1"/>
          </p:nvPr>
        </p:nvSpPr>
        <p:spPr>
          <a:xfrm>
            <a:off x="755650" y="1340768"/>
            <a:ext cx="7931150" cy="4602832"/>
          </a:xfrm>
        </p:spPr>
        <p:txBody>
          <a:bodyPr>
            <a:normAutofit/>
          </a:bodyPr>
          <a:lstStyle/>
          <a:p>
            <a:r>
              <a:rPr lang="en-GB" dirty="0" smtClean="0"/>
              <a:t>D</a:t>
            </a:r>
            <a:r>
              <a:rPr lang="en-GB" dirty="0" smtClean="0">
                <a:solidFill>
                  <a:schemeClr val="tx1"/>
                </a:solidFill>
                <a:latin typeface="+mn-lt"/>
                <a:ea typeface="+mn-ea"/>
                <a:cs typeface="+mn-cs"/>
              </a:rPr>
              <a:t>ebate regarding learners’ ability to restructure the conceptual system is far from settled (</a:t>
            </a:r>
            <a:r>
              <a:rPr lang="en-GB" dirty="0" err="1" smtClean="0">
                <a:solidFill>
                  <a:schemeClr val="tx1"/>
                </a:solidFill>
                <a:latin typeface="+mn-lt"/>
                <a:ea typeface="+mn-ea"/>
                <a:cs typeface="+mn-cs"/>
              </a:rPr>
              <a:t>Schmiedtova</a:t>
            </a:r>
            <a:r>
              <a:rPr lang="en-GB" dirty="0" smtClean="0">
                <a:solidFill>
                  <a:schemeClr val="tx1"/>
                </a:solidFill>
                <a:latin typeface="+mn-lt"/>
                <a:ea typeface="+mn-ea"/>
                <a:cs typeface="+mn-cs"/>
              </a:rPr>
              <a:t>, van </a:t>
            </a:r>
            <a:r>
              <a:rPr lang="en-GB" dirty="0" err="1" smtClean="0">
                <a:solidFill>
                  <a:schemeClr val="tx1"/>
                </a:solidFill>
                <a:latin typeface="+mn-lt"/>
                <a:ea typeface="+mn-ea"/>
                <a:cs typeface="+mn-cs"/>
              </a:rPr>
              <a:t>Stutterheim</a:t>
            </a:r>
            <a:r>
              <a:rPr lang="en-GB" dirty="0" smtClean="0">
                <a:solidFill>
                  <a:schemeClr val="tx1"/>
                </a:solidFill>
                <a:latin typeface="+mn-lt"/>
                <a:ea typeface="+mn-ea"/>
                <a:cs typeface="+mn-cs"/>
              </a:rPr>
              <a:t> and </a:t>
            </a:r>
            <a:r>
              <a:rPr lang="en-GB" dirty="0" err="1" smtClean="0">
                <a:solidFill>
                  <a:schemeClr val="tx1"/>
                </a:solidFill>
                <a:latin typeface="+mn-lt"/>
                <a:ea typeface="+mn-ea"/>
                <a:cs typeface="+mn-cs"/>
              </a:rPr>
              <a:t>Caroll</a:t>
            </a:r>
            <a:r>
              <a:rPr lang="en-GB" dirty="0" smtClean="0">
                <a:solidFill>
                  <a:schemeClr val="tx1"/>
                </a:solidFill>
                <a:latin typeface="+mn-lt"/>
                <a:ea typeface="+mn-ea"/>
                <a:cs typeface="+mn-cs"/>
              </a:rPr>
              <a:t> 2011)</a:t>
            </a:r>
          </a:p>
          <a:p>
            <a:r>
              <a:rPr lang="en-GB" dirty="0" smtClean="0">
                <a:solidFill>
                  <a:schemeClr val="tx1"/>
                </a:solidFill>
                <a:latin typeface="+mn-lt"/>
                <a:ea typeface="+mn-ea"/>
                <a:cs typeface="+mn-cs"/>
              </a:rPr>
              <a:t>Transfer of L1 patterns </a:t>
            </a:r>
            <a:r>
              <a:rPr lang="en-GB" dirty="0" smtClean="0"/>
              <a:t>to</a:t>
            </a:r>
            <a:r>
              <a:rPr lang="en-GB" dirty="0" smtClean="0">
                <a:solidFill>
                  <a:schemeClr val="tx1"/>
                </a:solidFill>
                <a:latin typeface="+mn-lt"/>
                <a:ea typeface="+mn-ea"/>
                <a:cs typeface="+mn-cs"/>
              </a:rPr>
              <a:t> L2 speech (</a:t>
            </a:r>
            <a:r>
              <a:rPr lang="en-GB" dirty="0" err="1" smtClean="0">
                <a:solidFill>
                  <a:schemeClr val="tx1"/>
                </a:solidFill>
                <a:latin typeface="+mn-lt"/>
                <a:ea typeface="+mn-ea"/>
                <a:cs typeface="+mn-cs"/>
              </a:rPr>
              <a:t>Hendriks</a:t>
            </a:r>
            <a:r>
              <a:rPr lang="en-GB" dirty="0" smtClean="0">
                <a:solidFill>
                  <a:schemeClr val="tx1"/>
                </a:solidFill>
                <a:latin typeface="+mn-lt"/>
                <a:ea typeface="+mn-ea"/>
                <a:cs typeface="+mn-cs"/>
              </a:rPr>
              <a:t>, </a:t>
            </a:r>
            <a:r>
              <a:rPr lang="en-GB" dirty="0" err="1" smtClean="0">
                <a:solidFill>
                  <a:schemeClr val="tx1"/>
                </a:solidFill>
                <a:latin typeface="+mn-lt"/>
                <a:ea typeface="+mn-ea"/>
                <a:cs typeface="+mn-cs"/>
              </a:rPr>
              <a:t>Hickmann</a:t>
            </a:r>
            <a:r>
              <a:rPr lang="en-GB" dirty="0" smtClean="0">
                <a:solidFill>
                  <a:schemeClr val="tx1"/>
                </a:solidFill>
                <a:latin typeface="+mn-lt"/>
                <a:ea typeface="+mn-ea"/>
                <a:cs typeface="+mn-cs"/>
              </a:rPr>
              <a:t> and </a:t>
            </a:r>
            <a:r>
              <a:rPr lang="en-GB" dirty="0" err="1" smtClean="0">
                <a:solidFill>
                  <a:schemeClr val="tx1"/>
                </a:solidFill>
                <a:latin typeface="+mn-lt"/>
                <a:ea typeface="+mn-ea"/>
                <a:cs typeface="+mn-cs"/>
              </a:rPr>
              <a:t>Demagny</a:t>
            </a:r>
            <a:r>
              <a:rPr lang="en-GB" dirty="0" smtClean="0">
                <a:solidFill>
                  <a:schemeClr val="tx1"/>
                </a:solidFill>
                <a:latin typeface="+mn-lt"/>
                <a:ea typeface="+mn-ea"/>
                <a:cs typeface="+mn-cs"/>
              </a:rPr>
              <a:t> (2008); </a:t>
            </a:r>
            <a:r>
              <a:rPr lang="en-GB" dirty="0" err="1" smtClean="0">
                <a:solidFill>
                  <a:schemeClr val="tx1"/>
                </a:solidFill>
                <a:latin typeface="+mn-lt"/>
                <a:ea typeface="+mn-ea"/>
                <a:cs typeface="+mn-cs"/>
              </a:rPr>
              <a:t>Larrañaga</a:t>
            </a:r>
            <a:r>
              <a:rPr lang="en-GB" dirty="0" smtClean="0">
                <a:solidFill>
                  <a:schemeClr val="tx1"/>
                </a:solidFill>
                <a:latin typeface="+mn-lt"/>
                <a:ea typeface="+mn-ea"/>
                <a:cs typeface="+mn-cs"/>
              </a:rPr>
              <a:t>, </a:t>
            </a:r>
            <a:r>
              <a:rPr lang="en-GB" dirty="0" err="1" smtClean="0">
                <a:solidFill>
                  <a:schemeClr val="tx1"/>
                </a:solidFill>
                <a:latin typeface="+mn-lt"/>
                <a:ea typeface="+mn-ea"/>
                <a:cs typeface="+mn-cs"/>
              </a:rPr>
              <a:t>Treffers-Daller</a:t>
            </a:r>
            <a:r>
              <a:rPr lang="en-GB" dirty="0" smtClean="0">
                <a:solidFill>
                  <a:schemeClr val="tx1"/>
                </a:solidFill>
                <a:latin typeface="+mn-lt"/>
                <a:ea typeface="+mn-ea"/>
                <a:cs typeface="+mn-cs"/>
              </a:rPr>
              <a:t>, Gil Ortega and </a:t>
            </a:r>
            <a:r>
              <a:rPr lang="en-GB" dirty="0" err="1" smtClean="0">
                <a:solidFill>
                  <a:schemeClr val="tx1"/>
                </a:solidFill>
                <a:latin typeface="+mn-lt"/>
                <a:ea typeface="+mn-ea"/>
                <a:cs typeface="+mn-cs"/>
              </a:rPr>
              <a:t>Tidball</a:t>
            </a:r>
            <a:r>
              <a:rPr lang="en-GB" dirty="0" smtClean="0">
                <a:solidFill>
                  <a:schemeClr val="tx1"/>
                </a:solidFill>
                <a:latin typeface="+mn-lt"/>
                <a:ea typeface="+mn-ea"/>
                <a:cs typeface="+mn-cs"/>
              </a:rPr>
              <a:t> (in press); </a:t>
            </a:r>
            <a:r>
              <a:rPr lang="en-GB" dirty="0" err="1" smtClean="0">
                <a:solidFill>
                  <a:schemeClr val="tx1"/>
                </a:solidFill>
                <a:latin typeface="+mn-lt"/>
                <a:ea typeface="+mn-ea"/>
                <a:cs typeface="+mn-cs"/>
              </a:rPr>
              <a:t>Negueruela</a:t>
            </a:r>
            <a:r>
              <a:rPr lang="en-GB" dirty="0" smtClean="0">
                <a:solidFill>
                  <a:schemeClr val="tx1"/>
                </a:solidFill>
                <a:latin typeface="+mn-lt"/>
                <a:ea typeface="+mn-ea"/>
                <a:cs typeface="+mn-cs"/>
              </a:rPr>
              <a:t>, </a:t>
            </a:r>
            <a:r>
              <a:rPr lang="en-GB" dirty="0" err="1" smtClean="0">
                <a:solidFill>
                  <a:schemeClr val="tx1"/>
                </a:solidFill>
                <a:latin typeface="+mn-lt"/>
                <a:ea typeface="+mn-ea"/>
                <a:cs typeface="+mn-cs"/>
              </a:rPr>
              <a:t>Lantolf</a:t>
            </a:r>
            <a:r>
              <a:rPr lang="en-GB" dirty="0" smtClean="0">
                <a:solidFill>
                  <a:schemeClr val="tx1"/>
                </a:solidFill>
                <a:latin typeface="+mn-lt"/>
                <a:ea typeface="+mn-ea"/>
                <a:cs typeface="+mn-cs"/>
              </a:rPr>
              <a:t>, Jordan and </a:t>
            </a:r>
            <a:r>
              <a:rPr lang="en-GB" dirty="0" err="1" smtClean="0">
                <a:solidFill>
                  <a:schemeClr val="tx1"/>
                </a:solidFill>
                <a:latin typeface="+mn-lt"/>
                <a:ea typeface="+mn-ea"/>
                <a:cs typeface="+mn-cs"/>
              </a:rPr>
              <a:t>Gelabert’s</a:t>
            </a:r>
            <a:r>
              <a:rPr lang="en-GB" dirty="0" smtClean="0">
                <a:solidFill>
                  <a:schemeClr val="tx1"/>
                </a:solidFill>
                <a:latin typeface="+mn-lt"/>
                <a:ea typeface="+mn-ea"/>
                <a:cs typeface="+mn-cs"/>
              </a:rPr>
              <a:t> (2004)</a:t>
            </a:r>
          </a:p>
          <a:p>
            <a:r>
              <a:rPr lang="en-GB" dirty="0" smtClean="0">
                <a:solidFill>
                  <a:schemeClr val="tx1"/>
                </a:solidFill>
                <a:latin typeface="+mn-lt"/>
                <a:ea typeface="+mn-ea"/>
                <a:cs typeface="+mn-cs"/>
              </a:rPr>
              <a:t>No transfer (</a:t>
            </a:r>
            <a:r>
              <a:rPr lang="en-GB" dirty="0" err="1" smtClean="0">
                <a:solidFill>
                  <a:schemeClr val="tx1"/>
                </a:solidFill>
                <a:latin typeface="+mn-lt"/>
                <a:ea typeface="+mn-ea"/>
                <a:cs typeface="+mn-cs"/>
              </a:rPr>
              <a:t>Cadierno</a:t>
            </a:r>
            <a:r>
              <a:rPr lang="en-GB" dirty="0" smtClean="0">
                <a:solidFill>
                  <a:schemeClr val="tx1"/>
                </a:solidFill>
                <a:latin typeface="+mn-lt"/>
                <a:ea typeface="+mn-ea"/>
                <a:cs typeface="+mn-cs"/>
              </a:rPr>
              <a:t> 2004; Navarro and </a:t>
            </a:r>
            <a:r>
              <a:rPr lang="en-GB" dirty="0" err="1" smtClean="0">
                <a:solidFill>
                  <a:schemeClr val="tx1"/>
                </a:solidFill>
                <a:latin typeface="+mn-lt"/>
                <a:ea typeface="+mn-ea"/>
                <a:cs typeface="+mn-cs"/>
              </a:rPr>
              <a:t>Nicoladis</a:t>
            </a:r>
            <a:r>
              <a:rPr lang="en-GB" dirty="0" smtClean="0">
                <a:solidFill>
                  <a:schemeClr val="tx1"/>
                </a:solidFill>
                <a:latin typeface="+mn-lt"/>
                <a:ea typeface="+mn-ea"/>
                <a:cs typeface="+mn-cs"/>
              </a:rPr>
              <a:t> 2005; van </a:t>
            </a:r>
            <a:r>
              <a:rPr lang="en-GB" dirty="0" err="1" smtClean="0">
                <a:solidFill>
                  <a:schemeClr val="tx1"/>
                </a:solidFill>
                <a:latin typeface="+mn-lt"/>
                <a:ea typeface="+mn-ea"/>
                <a:cs typeface="+mn-cs"/>
              </a:rPr>
              <a:t>Stutterheim</a:t>
            </a:r>
            <a:r>
              <a:rPr lang="en-GB" dirty="0" smtClean="0">
                <a:solidFill>
                  <a:schemeClr val="tx1"/>
                </a:solidFill>
                <a:latin typeface="+mn-lt"/>
                <a:ea typeface="+mn-ea"/>
                <a:cs typeface="+mn-cs"/>
              </a:rPr>
              <a:t> (2003)</a:t>
            </a:r>
            <a:endParaRPr lang="en-GB" dirty="0"/>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50" y="476672"/>
            <a:ext cx="6192838" cy="936104"/>
          </a:xfrm>
        </p:spPr>
        <p:txBody>
          <a:bodyPr/>
          <a:lstStyle/>
          <a:p>
            <a:r>
              <a:rPr lang="en-GB" sz="3200" dirty="0" smtClean="0"/>
              <a:t>Partial overlap between French and English</a:t>
            </a:r>
            <a:endParaRPr lang="en-GB" sz="3200" dirty="0"/>
          </a:p>
        </p:txBody>
      </p:sp>
      <p:sp>
        <p:nvSpPr>
          <p:cNvPr id="3" name="Content Placeholder 2"/>
          <p:cNvSpPr>
            <a:spLocks noGrp="1"/>
          </p:cNvSpPr>
          <p:nvPr>
            <p:ph idx="1"/>
          </p:nvPr>
        </p:nvSpPr>
        <p:spPr>
          <a:xfrm>
            <a:off x="467544" y="1412776"/>
            <a:ext cx="8229600" cy="4104456"/>
          </a:xfrm>
        </p:spPr>
        <p:txBody>
          <a:bodyPr/>
          <a:lstStyle/>
          <a:p>
            <a:pPr marL="742950" lvl="2" indent="-342900"/>
            <a:r>
              <a:rPr lang="en-GB" sz="3200" dirty="0" smtClean="0"/>
              <a:t>Manner in the main verb</a:t>
            </a:r>
          </a:p>
          <a:p>
            <a:pPr marL="742950" lvl="2" indent="-342900">
              <a:buNone/>
            </a:pPr>
            <a:r>
              <a:rPr lang="fr-FR" dirty="0" smtClean="0"/>
              <a:t>J’ai couru en rentrant chez moi  </a:t>
            </a:r>
            <a:r>
              <a:rPr lang="en-GB" dirty="0" smtClean="0"/>
              <a:t> “ </a:t>
            </a:r>
            <a:r>
              <a:rPr lang="fr-FR" dirty="0" smtClean="0"/>
              <a:t>I </a:t>
            </a:r>
            <a:r>
              <a:rPr lang="fr-FR" dirty="0" err="1" smtClean="0"/>
              <a:t>ran</a:t>
            </a:r>
            <a:r>
              <a:rPr lang="fr-FR" dirty="0" smtClean="0"/>
              <a:t> </a:t>
            </a:r>
            <a:r>
              <a:rPr lang="fr-FR" dirty="0" err="1" smtClean="0"/>
              <a:t>when</a:t>
            </a:r>
            <a:r>
              <a:rPr lang="fr-FR" dirty="0" smtClean="0"/>
              <a:t> I </a:t>
            </a:r>
            <a:r>
              <a:rPr lang="fr-FR" dirty="0" err="1" smtClean="0"/>
              <a:t>went</a:t>
            </a:r>
            <a:r>
              <a:rPr lang="fr-FR" dirty="0" smtClean="0"/>
              <a:t> in</a:t>
            </a:r>
            <a:r>
              <a:rPr lang="en-GB" dirty="0" smtClean="0"/>
              <a:t> ”</a:t>
            </a:r>
            <a:endParaRPr lang="fr-FR" dirty="0" smtClean="0"/>
          </a:p>
          <a:p>
            <a:pPr marL="742950" lvl="2" indent="-342900">
              <a:buNone/>
            </a:pPr>
            <a:r>
              <a:rPr lang="fr-FR" dirty="0" smtClean="0"/>
              <a:t>I </a:t>
            </a:r>
            <a:r>
              <a:rPr lang="fr-FR" dirty="0" err="1" smtClean="0"/>
              <a:t>ran</a:t>
            </a:r>
            <a:r>
              <a:rPr lang="fr-FR" dirty="0" smtClean="0"/>
              <a:t> home</a:t>
            </a:r>
            <a:endParaRPr lang="fr-FR" sz="3200" dirty="0" smtClean="0"/>
          </a:p>
          <a:p>
            <a:pPr marL="742950" lvl="2" indent="-342900">
              <a:buFont typeface="Arial" pitchFamily="34" charset="0"/>
              <a:buChar char="•"/>
            </a:pPr>
            <a:r>
              <a:rPr lang="en-GB" sz="3200" dirty="0" smtClean="0"/>
              <a:t>Manner subordinate to path</a:t>
            </a:r>
          </a:p>
          <a:p>
            <a:pPr marL="742950" lvl="2" indent="-342900">
              <a:buNone/>
            </a:pPr>
            <a:r>
              <a:rPr lang="en-GB" sz="1800" dirty="0" smtClean="0"/>
              <a:t>Je </a:t>
            </a:r>
            <a:r>
              <a:rPr lang="en-GB" sz="1800" dirty="0" err="1" smtClean="0"/>
              <a:t>suis</a:t>
            </a:r>
            <a:r>
              <a:rPr lang="en-GB" sz="1800" dirty="0" smtClean="0"/>
              <a:t> </a:t>
            </a:r>
            <a:r>
              <a:rPr lang="en-GB" sz="1800" dirty="0" err="1" smtClean="0"/>
              <a:t>entré</a:t>
            </a:r>
            <a:r>
              <a:rPr lang="en-GB" sz="1800" dirty="0" smtClean="0"/>
              <a:t> </a:t>
            </a:r>
            <a:r>
              <a:rPr lang="en-GB" sz="1800" dirty="0" err="1" smtClean="0"/>
              <a:t>dans</a:t>
            </a:r>
            <a:r>
              <a:rPr lang="en-GB" sz="1800" dirty="0" smtClean="0"/>
              <a:t> la </a:t>
            </a:r>
            <a:r>
              <a:rPr lang="en-GB" sz="1800" dirty="0" err="1" smtClean="0"/>
              <a:t>banque</a:t>
            </a:r>
            <a:r>
              <a:rPr lang="en-GB" sz="1800" dirty="0" smtClean="0"/>
              <a:t> en courant “I entered the bank running”</a:t>
            </a:r>
          </a:p>
          <a:p>
            <a:pPr marL="742950" lvl="2" indent="-342900">
              <a:buNone/>
            </a:pPr>
            <a:r>
              <a:rPr lang="en-GB" dirty="0" smtClean="0"/>
              <a:t>He comes running into the bank</a:t>
            </a:r>
          </a:p>
          <a:p>
            <a:endParaRPr lang="en-GB" dirty="0" smtClean="0"/>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Informants (N = 128)</a:t>
            </a:r>
            <a:endParaRPr lang="en-GB" dirty="0"/>
          </a:p>
        </p:txBody>
      </p:sp>
      <p:graphicFrame>
        <p:nvGraphicFramePr>
          <p:cNvPr id="4" name="Content Placeholder 3"/>
          <p:cNvGraphicFramePr>
            <a:graphicFrameLocks noGrp="1"/>
          </p:cNvGraphicFramePr>
          <p:nvPr>
            <p:ph idx="1"/>
          </p:nvPr>
        </p:nvGraphicFramePr>
        <p:xfrm>
          <a:off x="0" y="1412776"/>
          <a:ext cx="9144000" cy="3640773"/>
        </p:xfrm>
        <a:graphic>
          <a:graphicData uri="http://schemas.openxmlformats.org/drawingml/2006/table">
            <a:tbl>
              <a:tblPr firstRow="1" bandRow="1">
                <a:tableStyleId>{5C22544A-7EE6-4342-B048-85BDC9FD1C3A}</a:tableStyleId>
              </a:tblPr>
              <a:tblGrid>
                <a:gridCol w="1295552"/>
                <a:gridCol w="1516251"/>
                <a:gridCol w="1520169"/>
                <a:gridCol w="1600177"/>
                <a:gridCol w="1612538"/>
                <a:gridCol w="1599313"/>
              </a:tblGrid>
              <a:tr h="2016225">
                <a:tc>
                  <a:txBody>
                    <a:bodyPr/>
                    <a:lstStyle/>
                    <a:p>
                      <a:r>
                        <a:rPr lang="en-GB" sz="2200" dirty="0" smtClean="0">
                          <a:solidFill>
                            <a:schemeClr val="tx1"/>
                          </a:solidFill>
                        </a:rPr>
                        <a:t>Groups</a:t>
                      </a:r>
                      <a:endParaRPr lang="en-GB" sz="2200" dirty="0">
                        <a:solidFill>
                          <a:schemeClr val="tx1"/>
                        </a:solidFill>
                      </a:endParaRPr>
                    </a:p>
                  </a:txBody>
                  <a:tcPr/>
                </a:tc>
                <a:tc>
                  <a:txBody>
                    <a:bodyPr/>
                    <a:lstStyle/>
                    <a:p>
                      <a:r>
                        <a:rPr lang="en-GB" sz="2200" dirty="0" smtClean="0">
                          <a:solidFill>
                            <a:schemeClr val="tx1"/>
                          </a:solidFill>
                        </a:rPr>
                        <a:t>Learners</a:t>
                      </a:r>
                      <a:r>
                        <a:rPr lang="en-GB" sz="2200" baseline="0" dirty="0" smtClean="0">
                          <a:solidFill>
                            <a:schemeClr val="tx1"/>
                          </a:solidFill>
                        </a:rPr>
                        <a:t> of French </a:t>
                      </a:r>
                    </a:p>
                    <a:p>
                      <a:r>
                        <a:rPr lang="en-GB" sz="2200" baseline="0" dirty="0" smtClean="0">
                          <a:solidFill>
                            <a:schemeClr val="tx1"/>
                          </a:solidFill>
                        </a:rPr>
                        <a:t>level one</a:t>
                      </a:r>
                      <a:endParaRPr lang="en-GB" sz="2200" dirty="0">
                        <a:solidFill>
                          <a:schemeClr val="tx1"/>
                        </a:solidFill>
                      </a:endParaRPr>
                    </a:p>
                  </a:txBody>
                  <a:tcPr/>
                </a:tc>
                <a:tc>
                  <a:txBody>
                    <a:bodyPr/>
                    <a:lstStyle/>
                    <a:p>
                      <a:r>
                        <a:rPr lang="en-GB" sz="2200" dirty="0" smtClean="0">
                          <a:solidFill>
                            <a:schemeClr val="tx1"/>
                          </a:solidFill>
                        </a:rPr>
                        <a:t>Learners of French level three</a:t>
                      </a:r>
                      <a:endParaRPr lang="en-GB" sz="2200" dirty="0">
                        <a:solidFill>
                          <a:schemeClr val="tx1"/>
                        </a:solidFill>
                      </a:endParaRPr>
                    </a:p>
                  </a:txBody>
                  <a:tcPr/>
                </a:tc>
                <a:tc>
                  <a:txBody>
                    <a:bodyPr/>
                    <a:lstStyle/>
                    <a:p>
                      <a:r>
                        <a:rPr lang="en-GB" sz="2200" dirty="0" smtClean="0">
                          <a:solidFill>
                            <a:schemeClr val="tx1"/>
                          </a:solidFill>
                        </a:rPr>
                        <a:t>Learners</a:t>
                      </a:r>
                      <a:r>
                        <a:rPr lang="en-GB" sz="2200" baseline="0" dirty="0" smtClean="0">
                          <a:solidFill>
                            <a:schemeClr val="tx1"/>
                          </a:solidFill>
                        </a:rPr>
                        <a:t> of English (Paris)</a:t>
                      </a:r>
                      <a:endParaRPr lang="en-GB" sz="2200" dirty="0">
                        <a:solidFill>
                          <a:schemeClr val="tx1"/>
                        </a:solidFill>
                      </a:endParaRPr>
                    </a:p>
                  </a:txBody>
                  <a:tcPr/>
                </a:tc>
                <a:tc>
                  <a:txBody>
                    <a:bodyPr/>
                    <a:lstStyle/>
                    <a:p>
                      <a:r>
                        <a:rPr lang="en-GB" sz="2200" dirty="0" smtClean="0">
                          <a:solidFill>
                            <a:schemeClr val="tx1"/>
                          </a:solidFill>
                        </a:rPr>
                        <a:t>French native speakers (Paris)</a:t>
                      </a:r>
                      <a:endParaRPr lang="en-GB" sz="2200" dirty="0">
                        <a:solidFill>
                          <a:schemeClr val="tx1"/>
                        </a:solidFill>
                      </a:endParaRPr>
                    </a:p>
                  </a:txBody>
                  <a:tcPr/>
                </a:tc>
                <a:tc>
                  <a:txBody>
                    <a:bodyPr/>
                    <a:lstStyle/>
                    <a:p>
                      <a:r>
                        <a:rPr lang="en-GB" sz="2200" baseline="0" dirty="0" smtClean="0">
                          <a:solidFill>
                            <a:schemeClr val="tx1"/>
                          </a:solidFill>
                        </a:rPr>
                        <a:t>English native speakers</a:t>
                      </a:r>
                      <a:endParaRPr lang="en-GB" sz="2200" dirty="0">
                        <a:solidFill>
                          <a:schemeClr val="tx1"/>
                        </a:solidFill>
                      </a:endParaRPr>
                    </a:p>
                  </a:txBody>
                  <a:tcPr/>
                </a:tc>
              </a:tr>
              <a:tr h="735962">
                <a:tc>
                  <a:txBody>
                    <a:bodyPr/>
                    <a:lstStyle/>
                    <a:p>
                      <a:r>
                        <a:rPr lang="en-GB" sz="2400" dirty="0" smtClean="0"/>
                        <a:t>N</a:t>
                      </a:r>
                      <a:endParaRPr lang="en-GB" sz="2400" dirty="0"/>
                    </a:p>
                  </a:txBody>
                  <a:tcPr/>
                </a:tc>
                <a:tc>
                  <a:txBody>
                    <a:bodyPr/>
                    <a:lstStyle/>
                    <a:p>
                      <a:r>
                        <a:rPr lang="en-GB" sz="2400" dirty="0" smtClean="0"/>
                        <a:t>21</a:t>
                      </a:r>
                      <a:endParaRPr lang="en-GB" sz="2400" dirty="0"/>
                    </a:p>
                  </a:txBody>
                  <a:tcPr/>
                </a:tc>
                <a:tc>
                  <a:txBody>
                    <a:bodyPr/>
                    <a:lstStyle/>
                    <a:p>
                      <a:r>
                        <a:rPr lang="en-GB" sz="2400" dirty="0" smtClean="0"/>
                        <a:t>20</a:t>
                      </a:r>
                      <a:endParaRPr lang="en-GB" sz="2400" dirty="0"/>
                    </a:p>
                  </a:txBody>
                  <a:tcPr/>
                </a:tc>
                <a:tc>
                  <a:txBody>
                    <a:bodyPr/>
                    <a:lstStyle/>
                    <a:p>
                      <a:r>
                        <a:rPr lang="en-GB" sz="2400" dirty="0" smtClean="0"/>
                        <a:t>36</a:t>
                      </a:r>
                      <a:endParaRPr lang="en-GB" sz="2400" dirty="0"/>
                    </a:p>
                  </a:txBody>
                  <a:tcPr/>
                </a:tc>
                <a:tc>
                  <a:txBody>
                    <a:bodyPr/>
                    <a:lstStyle/>
                    <a:p>
                      <a:r>
                        <a:rPr lang="en-GB" sz="2400" dirty="0" smtClean="0"/>
                        <a:t>23</a:t>
                      </a:r>
                      <a:endParaRPr lang="en-GB" sz="2400" dirty="0"/>
                    </a:p>
                  </a:txBody>
                  <a:tcPr/>
                </a:tc>
                <a:tc>
                  <a:txBody>
                    <a:bodyPr/>
                    <a:lstStyle/>
                    <a:p>
                      <a:r>
                        <a:rPr lang="en-GB" sz="2400" dirty="0" smtClean="0"/>
                        <a:t>28</a:t>
                      </a:r>
                      <a:endParaRPr lang="en-GB" sz="2400" dirty="0"/>
                    </a:p>
                  </a:txBody>
                  <a:tcPr/>
                </a:tc>
              </a:tr>
              <a:tr h="888586">
                <a:tc>
                  <a:txBody>
                    <a:bodyPr/>
                    <a:lstStyle/>
                    <a:p>
                      <a:r>
                        <a:rPr lang="en-GB" sz="2400" dirty="0" smtClean="0"/>
                        <a:t>Mean age</a:t>
                      </a:r>
                      <a:endParaRPr lang="en-GB" sz="2400" dirty="0"/>
                    </a:p>
                  </a:txBody>
                  <a:tcPr/>
                </a:tc>
                <a:tc>
                  <a:txBody>
                    <a:bodyPr/>
                    <a:lstStyle/>
                    <a:p>
                      <a:r>
                        <a:rPr lang="en-GB" sz="2400" dirty="0" smtClean="0"/>
                        <a:t>19.3</a:t>
                      </a:r>
                      <a:endParaRPr lang="en-GB" sz="2400" dirty="0"/>
                    </a:p>
                  </a:txBody>
                  <a:tcPr/>
                </a:tc>
                <a:tc>
                  <a:txBody>
                    <a:bodyPr/>
                    <a:lstStyle/>
                    <a:p>
                      <a:r>
                        <a:rPr lang="en-GB" sz="2400" dirty="0" smtClean="0"/>
                        <a:t>22.4</a:t>
                      </a:r>
                      <a:endParaRPr lang="en-GB" sz="2400" dirty="0"/>
                    </a:p>
                  </a:txBody>
                  <a:tcPr/>
                </a:tc>
                <a:tc>
                  <a:txBody>
                    <a:bodyPr/>
                    <a:lstStyle/>
                    <a:p>
                      <a:r>
                        <a:rPr lang="en-GB" sz="2400" dirty="0" smtClean="0"/>
                        <a:t>19.1</a:t>
                      </a:r>
                      <a:endParaRPr lang="en-GB" sz="2400" dirty="0"/>
                    </a:p>
                  </a:txBody>
                  <a:tcPr/>
                </a:tc>
                <a:tc>
                  <a:txBody>
                    <a:bodyPr/>
                    <a:lstStyle/>
                    <a:p>
                      <a:r>
                        <a:rPr lang="en-GB" sz="2400" dirty="0" smtClean="0"/>
                        <a:t>20.3</a:t>
                      </a:r>
                      <a:endParaRPr lang="en-GB" sz="2400" dirty="0"/>
                    </a:p>
                  </a:txBody>
                  <a:tcPr/>
                </a:tc>
                <a:tc>
                  <a:txBody>
                    <a:bodyPr/>
                    <a:lstStyle/>
                    <a:p>
                      <a:r>
                        <a:rPr lang="en-GB" sz="2400" dirty="0" smtClean="0"/>
                        <a:t>19.7</a:t>
                      </a:r>
                      <a:endParaRPr lang="en-GB" sz="2400"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does the man with the cap do?</a:t>
            </a:r>
            <a:endParaRPr lang="en-US" dirty="0"/>
          </a:p>
        </p:txBody>
      </p:sp>
      <p:sp>
        <p:nvSpPr>
          <p:cNvPr id="5" name="TextBox 4"/>
          <p:cNvSpPr txBox="1"/>
          <p:nvPr/>
        </p:nvSpPr>
        <p:spPr>
          <a:xfrm>
            <a:off x="7020272" y="4509120"/>
            <a:ext cx="2123728" cy="1477328"/>
          </a:xfrm>
          <a:prstGeom prst="rect">
            <a:avLst/>
          </a:prstGeom>
          <a:noFill/>
        </p:spPr>
        <p:txBody>
          <a:bodyPr wrap="square" rtlCol="0">
            <a:spAutoFit/>
          </a:bodyPr>
          <a:lstStyle/>
          <a:p>
            <a:r>
              <a:rPr lang="en-GB" dirty="0" smtClean="0"/>
              <a:t>Plauen, E.O. 1952] (1996). </a:t>
            </a:r>
            <a:r>
              <a:rPr lang="en-GB" i="1" dirty="0" err="1" smtClean="0"/>
              <a:t>Vater</a:t>
            </a:r>
            <a:r>
              <a:rPr lang="en-GB" i="1" dirty="0" smtClean="0"/>
              <a:t> und </a:t>
            </a:r>
            <a:r>
              <a:rPr lang="en-GB" i="1" dirty="0" err="1" smtClean="0"/>
              <a:t>Sohn</a:t>
            </a:r>
            <a:r>
              <a:rPr lang="en-GB" dirty="0" smtClean="0"/>
              <a:t>, Band 2. </a:t>
            </a:r>
            <a:r>
              <a:rPr lang="en-GB" dirty="0" err="1" smtClean="0"/>
              <a:t>Ravensburger</a:t>
            </a:r>
            <a:r>
              <a:rPr lang="en-GB" dirty="0" smtClean="0"/>
              <a:t> </a:t>
            </a:r>
            <a:r>
              <a:rPr lang="en-GB" dirty="0" err="1" smtClean="0"/>
              <a:t>Taschenbuch</a:t>
            </a:r>
            <a:endParaRPr lang="en-US" dirty="0"/>
          </a:p>
        </p:txBody>
      </p:sp>
      <p:pic>
        <p:nvPicPr>
          <p:cNvPr id="6" name="Picture 5" descr="scan0032.jpg"/>
          <p:cNvPicPr>
            <a:picLocks noChangeAspect="1"/>
          </p:cNvPicPr>
          <p:nvPr/>
        </p:nvPicPr>
        <p:blipFill>
          <a:blip r:embed="rId3" cstate="print"/>
          <a:stretch>
            <a:fillRect/>
          </a:stretch>
        </p:blipFill>
        <p:spPr>
          <a:xfrm>
            <a:off x="0" y="260648"/>
            <a:ext cx="9144000" cy="6147079"/>
          </a:xfrm>
          <a:prstGeom prst="rect">
            <a:avLst/>
          </a:prstGeom>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50" y="274638"/>
            <a:ext cx="6192838" cy="850106"/>
          </a:xfrm>
        </p:spPr>
        <p:txBody>
          <a:bodyPr/>
          <a:lstStyle/>
          <a:p>
            <a:r>
              <a:rPr lang="en-GB" sz="3200" dirty="0" smtClean="0"/>
              <a:t>Overall distribution of motion verbs</a:t>
            </a:r>
            <a:endParaRPr lang="en-GB" sz="3200" dirty="0"/>
          </a:p>
        </p:txBody>
      </p:sp>
      <p:graphicFrame>
        <p:nvGraphicFramePr>
          <p:cNvPr id="4" name="Content Placeholder 3"/>
          <p:cNvGraphicFramePr>
            <a:graphicFrameLocks noGrp="1"/>
          </p:cNvGraphicFramePr>
          <p:nvPr>
            <p:ph idx="1"/>
          </p:nvPr>
        </p:nvGraphicFramePr>
        <p:xfrm>
          <a:off x="755650" y="1340768"/>
          <a:ext cx="7931150" cy="460283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Individual verb trajectories</a:t>
            </a:r>
            <a:endParaRPr lang="en-GB" dirty="0"/>
          </a:p>
        </p:txBody>
      </p:sp>
      <p:graphicFrame>
        <p:nvGraphicFramePr>
          <p:cNvPr id="4" name="Picture 2"/>
          <p:cNvGraphicFramePr>
            <a:graphicFrameLocks noGrp="1"/>
          </p:cNvGraphicFramePr>
          <p:nvPr>
            <p:ph idx="1"/>
          </p:nvPr>
        </p:nvGraphicFramePr>
        <p:xfrm>
          <a:off x="755650" y="1600200"/>
          <a:ext cx="7931150" cy="4343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827584" y="274638"/>
            <a:ext cx="7402016" cy="562074"/>
          </a:xfrm>
        </p:spPr>
        <p:txBody>
          <a:bodyPr rtlCol="0">
            <a:normAutofit fontScale="90000"/>
            <a:scene3d>
              <a:camera prst="orthographicFront"/>
              <a:lightRig rig="soft" dir="t"/>
            </a:scene3d>
            <a:sp3d prstMaterial="softEdge">
              <a:bevelT w="25400" h="25400"/>
            </a:sp3d>
          </a:bodyPr>
          <a:lstStyle/>
          <a:p>
            <a:pPr eaLnBrk="1" hangingPunct="1">
              <a:defRPr/>
            </a:pPr>
            <a:r>
              <a:rPr lang="en-GB" sz="4100" b="1" kern="1200" dirty="0">
                <a:solidFill>
                  <a:schemeClr val="tx2"/>
                </a:solidFill>
                <a:effectLst>
                  <a:outerShdw blurRad="31750" dist="25400" dir="5400000" algn="tl" rotWithShape="0">
                    <a:srgbClr val="000000">
                      <a:alpha val="25000"/>
                    </a:srgbClr>
                  </a:outerShdw>
                </a:effectLst>
              </a:rPr>
              <a:t>Macaro (</a:t>
            </a:r>
            <a:r>
              <a:rPr lang="en-GB" sz="4100" b="1" kern="1200" dirty="0" smtClean="0">
                <a:solidFill>
                  <a:schemeClr val="tx2"/>
                </a:solidFill>
                <a:effectLst>
                  <a:outerShdw blurRad="31750" dist="25400" dir="5400000" algn="tl" rotWithShape="0">
                    <a:srgbClr val="000000">
                      <a:alpha val="25000"/>
                    </a:srgbClr>
                  </a:outerShdw>
                </a:effectLst>
              </a:rPr>
              <a:t>2003)</a:t>
            </a:r>
            <a:endParaRPr lang="en-GB" sz="4100" b="1" kern="1200" dirty="0">
              <a:solidFill>
                <a:schemeClr val="tx2"/>
              </a:solidFill>
              <a:effectLst>
                <a:outerShdw blurRad="31750" dist="25400" dir="5400000" algn="tl" rotWithShape="0">
                  <a:srgbClr val="000000">
                    <a:alpha val="25000"/>
                  </a:srgbClr>
                </a:outerShdw>
              </a:effectLst>
            </a:endParaRPr>
          </a:p>
        </p:txBody>
      </p:sp>
      <p:pic>
        <p:nvPicPr>
          <p:cNvPr id="35843" name="Content Placeholder 3" descr="IMG_0002.tiff"/>
          <p:cNvPicPr>
            <a:picLocks noGrp="1"/>
          </p:cNvPicPr>
          <p:nvPr>
            <p:ph idx="4294967295"/>
          </p:nvPr>
        </p:nvPicPr>
        <p:blipFill>
          <a:blip r:embed="rId3" cstate="print"/>
          <a:srcRect l="8868" r="55135" b="59932"/>
          <a:stretch>
            <a:fillRect/>
          </a:stretch>
        </p:blipFill>
        <p:spPr>
          <a:xfrm rot="60000">
            <a:off x="486979" y="833724"/>
            <a:ext cx="7961494" cy="5955255"/>
          </a:xfrm>
        </p:spPr>
      </p:pic>
      <p:sp>
        <p:nvSpPr>
          <p:cNvPr id="35844" name="TextBox 3"/>
          <p:cNvSpPr txBox="1">
            <a:spLocks noChangeArrowheads="1"/>
          </p:cNvSpPr>
          <p:nvPr/>
        </p:nvSpPr>
        <p:spPr bwMode="auto">
          <a:xfrm>
            <a:off x="6588224" y="6381328"/>
            <a:ext cx="1584226" cy="461665"/>
          </a:xfrm>
          <a:prstGeom prst="rect">
            <a:avLst/>
          </a:prstGeom>
          <a:noFill/>
          <a:ln w="9525">
            <a:noFill/>
            <a:miter lim="800000"/>
            <a:headEnd/>
            <a:tailEnd/>
          </a:ln>
        </p:spPr>
        <p:txBody>
          <a:bodyPr wrap="square">
            <a:spAutoFit/>
          </a:bodyPr>
          <a:lstStyle/>
          <a:p>
            <a:pPr eaLnBrk="0" hangingPunct="0"/>
            <a:r>
              <a:rPr lang="en-GB" sz="2400" dirty="0">
                <a:latin typeface="Times New Roman" pitchFamily="18" charset="0"/>
              </a:rPr>
              <a:t>N=80</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Overall comparisons</a:t>
            </a:r>
            <a:endParaRPr lang="en-GB" dirty="0"/>
          </a:p>
        </p:txBody>
      </p:sp>
      <p:sp>
        <p:nvSpPr>
          <p:cNvPr id="3" name="Content Placeholder 2"/>
          <p:cNvSpPr>
            <a:spLocks noGrp="1"/>
          </p:cNvSpPr>
          <p:nvPr>
            <p:ph idx="1"/>
          </p:nvPr>
        </p:nvSpPr>
        <p:spPr/>
        <p:txBody>
          <a:bodyPr/>
          <a:lstStyle/>
          <a:p>
            <a:endParaRPr lang="en-GB" dirty="0"/>
          </a:p>
        </p:txBody>
      </p:sp>
      <p:pic>
        <p:nvPicPr>
          <p:cNvPr id="184322" name="Picture 2"/>
          <p:cNvPicPr>
            <a:picLocks noChangeAspect="1" noChangeArrowheads="1"/>
          </p:cNvPicPr>
          <p:nvPr/>
        </p:nvPicPr>
        <p:blipFill>
          <a:blip r:embed="rId3" cstate="print"/>
          <a:srcRect/>
          <a:stretch>
            <a:fillRect/>
          </a:stretch>
        </p:blipFill>
        <p:spPr bwMode="auto">
          <a:xfrm>
            <a:off x="971600" y="1844824"/>
            <a:ext cx="7272808" cy="3600399"/>
          </a:xfrm>
          <a:prstGeom prst="rect">
            <a:avLst/>
          </a:prstGeom>
          <a:noFill/>
          <a:ln w="9525">
            <a:noFill/>
            <a:miter lim="800000"/>
            <a:headEnd/>
            <a:tailEnd/>
          </a:ln>
          <a:effectLst/>
        </p:spPr>
      </p:pic>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Learnability</a:t>
            </a:r>
            <a:r>
              <a:rPr lang="en-GB" dirty="0" smtClean="0"/>
              <a:t> and </a:t>
            </a:r>
            <a:r>
              <a:rPr lang="en-GB" dirty="0" err="1" smtClean="0"/>
              <a:t>teachability</a:t>
            </a:r>
            <a:endParaRPr lang="en-GB" dirty="0"/>
          </a:p>
        </p:txBody>
      </p:sp>
      <p:sp>
        <p:nvSpPr>
          <p:cNvPr id="3" name="Content Placeholder 2"/>
          <p:cNvSpPr>
            <a:spLocks noGrp="1"/>
          </p:cNvSpPr>
          <p:nvPr>
            <p:ph idx="1"/>
          </p:nvPr>
        </p:nvSpPr>
        <p:spPr/>
        <p:txBody>
          <a:bodyPr/>
          <a:lstStyle/>
          <a:p>
            <a:r>
              <a:rPr lang="en-GB" dirty="0" smtClean="0"/>
              <a:t>“Since the 1980s, discussions of effective language instruction have shifted from teacher-centred  to an emphasis on learner-centred classrooms and from transmission-oriented to participatory or constructivist knowledge development.” Crandall (1999: 226; in Grundy 1999)</a:t>
            </a:r>
          </a:p>
          <a:p>
            <a:r>
              <a:rPr lang="en-GB" dirty="0" smtClean="0"/>
              <a:t>But how can the learning process be assisted in the classroom?</a:t>
            </a:r>
            <a:endParaRPr lang="en-GB" dirty="0"/>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research</a:t>
            </a:r>
            <a:endParaRPr lang="en-GB" dirty="0"/>
          </a:p>
        </p:txBody>
      </p:sp>
      <p:sp>
        <p:nvSpPr>
          <p:cNvPr id="3" name="Content Placeholder 2"/>
          <p:cNvSpPr>
            <a:spLocks noGrp="1"/>
          </p:cNvSpPr>
          <p:nvPr>
            <p:ph idx="1"/>
          </p:nvPr>
        </p:nvSpPr>
        <p:spPr/>
        <p:txBody>
          <a:bodyPr/>
          <a:lstStyle/>
          <a:p>
            <a:r>
              <a:rPr lang="en-GB" dirty="0" smtClean="0"/>
              <a:t>Frequency in the input?</a:t>
            </a:r>
          </a:p>
          <a:p>
            <a:r>
              <a:rPr lang="en-GB" dirty="0" smtClean="0"/>
              <a:t>Which students are able to reconceptualise motion, which ones continue to use transfer strategies ?</a:t>
            </a:r>
          </a:p>
          <a:p>
            <a:r>
              <a:rPr lang="en-GB" dirty="0" smtClean="0"/>
              <a:t>Is success related to language proficiency scores or to noticing skills?</a:t>
            </a:r>
          </a:p>
          <a:p>
            <a:r>
              <a:rPr lang="en-GB" dirty="0" smtClean="0"/>
              <a:t>How can we help learners to progress?</a:t>
            </a:r>
            <a:endParaRPr lang="en-GB" dirty="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Strategies for developing </a:t>
            </a:r>
            <a:br>
              <a:rPr lang="en-GB" dirty="0" smtClean="0"/>
            </a:br>
            <a:r>
              <a:rPr lang="en-GB" dirty="0" smtClean="0"/>
              <a:t>vocabulary</a:t>
            </a:r>
            <a:endParaRPr lang="en-GB" dirty="0"/>
          </a:p>
        </p:txBody>
      </p:sp>
      <p:sp>
        <p:nvSpPr>
          <p:cNvPr id="3" name="Content Placeholder 2"/>
          <p:cNvSpPr>
            <a:spLocks noGrp="1"/>
          </p:cNvSpPr>
          <p:nvPr>
            <p:ph idx="1"/>
          </p:nvPr>
        </p:nvSpPr>
        <p:spPr/>
        <p:txBody>
          <a:bodyPr/>
          <a:lstStyle/>
          <a:p>
            <a:r>
              <a:rPr lang="en-GB" dirty="0" smtClean="0"/>
              <a:t>“In addition to incidental learning of vocabulary through oral language and reading experience, children learning EAL need opportunities for explicit learning and teaching of new vocabulary across the curriculum and throughout the primary years in order to learn new vocabulary (…)”</a:t>
            </a:r>
          </a:p>
          <a:p>
            <a:r>
              <a:rPr lang="en-GB" dirty="0" smtClean="0"/>
              <a:t>Source: National strategy </a:t>
            </a:r>
            <a:r>
              <a:rPr lang="en-GB" smtClean="0"/>
              <a:t>EAL resources</a:t>
            </a:r>
          </a:p>
          <a:p>
            <a:r>
              <a:rPr lang="en-GB" smtClean="0"/>
              <a:t>EAL </a:t>
            </a:r>
            <a:r>
              <a:rPr lang="en-GB" dirty="0" smtClean="0"/>
              <a:t>toolkit 2. Excellence and enjoyment: learning and teaching for bilingual children in the primary years. </a:t>
            </a:r>
            <a:r>
              <a:rPr lang="en-GB" sz="1600" dirty="0" smtClean="0"/>
              <a:t>http://www.wokingham.gov.uk/schools/wslc/school-learning-community/teaching-and-learning/whole-school-issues/eal/english-as-an-additional-language/national-strategy-eal-resources/bilingual/</a:t>
            </a:r>
            <a:endParaRPr lang="en-GB" sz="1600" dirty="0"/>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50" y="274638"/>
            <a:ext cx="6192838" cy="634082"/>
          </a:xfrm>
        </p:spPr>
        <p:txBody>
          <a:bodyPr/>
          <a:lstStyle/>
          <a:p>
            <a:r>
              <a:rPr lang="en-GB" sz="2400" dirty="0" smtClean="0"/>
              <a:t>Strategies for teaching keywords (EAL children)</a:t>
            </a:r>
            <a:endParaRPr lang="en-GB" sz="2400" dirty="0"/>
          </a:p>
        </p:txBody>
      </p:sp>
      <p:sp>
        <p:nvSpPr>
          <p:cNvPr id="3" name="Content Placeholder 2"/>
          <p:cNvSpPr>
            <a:spLocks noGrp="1"/>
          </p:cNvSpPr>
          <p:nvPr>
            <p:ph idx="1"/>
          </p:nvPr>
        </p:nvSpPr>
        <p:spPr>
          <a:xfrm>
            <a:off x="755650" y="1124744"/>
            <a:ext cx="8064822" cy="4818856"/>
          </a:xfrm>
        </p:spPr>
        <p:txBody>
          <a:bodyPr/>
          <a:lstStyle/>
          <a:p>
            <a:r>
              <a:rPr lang="en-GB" dirty="0" smtClean="0"/>
              <a:t>Personal wordbooks in which pupils record words as they are introduced to them. Pupils can draw pictures, write a definition in the first language or in English, or write a sentence including the word to help them to remember the meaning.</a:t>
            </a:r>
          </a:p>
          <a:p>
            <a:r>
              <a:rPr lang="en-GB" dirty="0" smtClean="0"/>
              <a:t>Pupil labels pictures using a bilingual picture dictionary</a:t>
            </a:r>
          </a:p>
          <a:p>
            <a:r>
              <a:rPr lang="en-GB" dirty="0" smtClean="0"/>
              <a:t>Word searches - with definition (</a:t>
            </a:r>
            <a:r>
              <a:rPr lang="en-GB" dirty="0" smtClean="0">
                <a:hlinkClick r:id="rId2"/>
              </a:rPr>
              <a:t>www.puzzlemaker.com</a:t>
            </a:r>
            <a:r>
              <a:rPr lang="en-GB" dirty="0" smtClean="0"/>
              <a:t>)</a:t>
            </a:r>
          </a:p>
          <a:p>
            <a:r>
              <a:rPr lang="en-GB" dirty="0" smtClean="0"/>
              <a:t>Gap fill sentences</a:t>
            </a:r>
          </a:p>
          <a:p>
            <a:r>
              <a:rPr lang="en-GB" dirty="0" smtClean="0"/>
              <a:t> Matching words and pictures</a:t>
            </a:r>
          </a:p>
          <a:p>
            <a:r>
              <a:rPr lang="en-GB" dirty="0" smtClean="0"/>
              <a:t>Word bingo – TA reads definitions and the pupil crosses out the words on a card</a:t>
            </a:r>
          </a:p>
          <a:p>
            <a:pPr>
              <a:buNone/>
            </a:pPr>
            <a:r>
              <a:rPr lang="en-GB" dirty="0" smtClean="0"/>
              <a:t>Source: Wokingham learning hub</a:t>
            </a:r>
            <a:endParaRPr lang="en-GB" dirty="0"/>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 towards intervention studies</a:t>
            </a:r>
            <a:endParaRPr lang="en-GB" dirty="0"/>
          </a:p>
        </p:txBody>
      </p:sp>
      <p:sp>
        <p:nvSpPr>
          <p:cNvPr id="3" name="Content Placeholder 2"/>
          <p:cNvSpPr>
            <a:spLocks noGrp="1"/>
          </p:cNvSpPr>
          <p:nvPr>
            <p:ph idx="1"/>
          </p:nvPr>
        </p:nvSpPr>
        <p:spPr/>
        <p:txBody>
          <a:bodyPr/>
          <a:lstStyle/>
          <a:p>
            <a:r>
              <a:rPr lang="en-GB" dirty="0" smtClean="0"/>
              <a:t>Meta analysis of existing intervention studies</a:t>
            </a:r>
          </a:p>
          <a:p>
            <a:pPr lvl="1"/>
            <a:r>
              <a:rPr lang="en-GB" dirty="0" smtClean="0"/>
              <a:t>Norris and Ortega (2000)</a:t>
            </a:r>
          </a:p>
          <a:p>
            <a:pPr lvl="1"/>
            <a:r>
              <a:rPr lang="en-GB" dirty="0" err="1" smtClean="0"/>
              <a:t>Marulis</a:t>
            </a:r>
            <a:r>
              <a:rPr lang="en-GB" dirty="0" smtClean="0"/>
              <a:t> and </a:t>
            </a:r>
            <a:r>
              <a:rPr lang="en-GB" dirty="0" err="1" smtClean="0"/>
              <a:t>Neuman</a:t>
            </a:r>
            <a:r>
              <a:rPr lang="en-GB" dirty="0" smtClean="0"/>
              <a:t> (2010)</a:t>
            </a:r>
          </a:p>
          <a:p>
            <a:r>
              <a:rPr lang="en-GB" dirty="0" smtClean="0"/>
              <a:t>What are the gaps in our knowledge?</a:t>
            </a:r>
          </a:p>
          <a:p>
            <a:r>
              <a:rPr lang="en-GB" dirty="0" smtClean="0"/>
              <a:t>More knowledge exchange between researchers and teachers</a:t>
            </a:r>
          </a:p>
          <a:p>
            <a:r>
              <a:rPr lang="en-GB" dirty="0" smtClean="0"/>
              <a:t>Towards evidence-based interventions </a:t>
            </a:r>
          </a:p>
          <a:p>
            <a:endParaRPr lang="en-GB" dirty="0"/>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imagesCAEWY3WL.jpg"/>
          <p:cNvPicPr>
            <a:picLocks noGrp="1" noChangeAspect="1"/>
          </p:cNvPicPr>
          <p:nvPr>
            <p:ph idx="1"/>
          </p:nvPr>
        </p:nvPicPr>
        <p:blipFill>
          <a:blip r:embed="rId2" cstate="print"/>
          <a:stretch>
            <a:fillRect/>
          </a:stretch>
        </p:blipFill>
        <p:spPr>
          <a:xfrm>
            <a:off x="2483768" y="1988840"/>
            <a:ext cx="3528392" cy="3600400"/>
          </a:xfrm>
        </p:spPr>
      </p:pic>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GB" smtClean="0"/>
              <a:t>References</a:t>
            </a:r>
          </a:p>
        </p:txBody>
      </p:sp>
      <p:sp>
        <p:nvSpPr>
          <p:cNvPr id="60419" name="Rectangle 3"/>
          <p:cNvSpPr>
            <a:spLocks noGrp="1" noChangeArrowheads="1"/>
          </p:cNvSpPr>
          <p:nvPr>
            <p:ph idx="1"/>
          </p:nvPr>
        </p:nvSpPr>
        <p:spPr>
          <a:xfrm>
            <a:off x="457200" y="1571625"/>
            <a:ext cx="8229600" cy="4295775"/>
          </a:xfrm>
        </p:spPr>
        <p:txBody>
          <a:bodyPr/>
          <a:lstStyle/>
          <a:p>
            <a:r>
              <a:rPr lang="en-GB" sz="1600" dirty="0" err="1" smtClean="0"/>
              <a:t>Aitchison</a:t>
            </a:r>
            <a:r>
              <a:rPr lang="en-GB" sz="1600" dirty="0" smtClean="0"/>
              <a:t>, J. (2003). </a:t>
            </a:r>
            <a:r>
              <a:rPr lang="en-GB" sz="1600" i="1" dirty="0" smtClean="0"/>
              <a:t>Words in the mind. An introduction to the mental lexicon</a:t>
            </a:r>
            <a:r>
              <a:rPr lang="en-GB" sz="1600" dirty="0" smtClean="0"/>
              <a:t>.  Oxford: Blackwell.</a:t>
            </a:r>
          </a:p>
          <a:p>
            <a:r>
              <a:rPr lang="en-GB" sz="1600" dirty="0" smtClean="0"/>
              <a:t>Bialystok, E., </a:t>
            </a:r>
            <a:r>
              <a:rPr lang="en-GB" sz="1600" dirty="0" err="1" smtClean="0"/>
              <a:t>Luk</a:t>
            </a:r>
            <a:r>
              <a:rPr lang="en-GB" sz="1600" dirty="0" smtClean="0"/>
              <a:t>, G., </a:t>
            </a:r>
            <a:r>
              <a:rPr lang="en-GB" sz="1600" dirty="0" err="1" smtClean="0"/>
              <a:t>Peets</a:t>
            </a:r>
            <a:r>
              <a:rPr lang="en-GB" sz="1600" dirty="0" smtClean="0"/>
              <a:t>, K.F., &amp; Yang, S. (2010). Receptive vocabulary differences in monolingual and bilingual children. </a:t>
            </a:r>
            <a:r>
              <a:rPr lang="en-GB" sz="1600" i="1" dirty="0" smtClean="0"/>
              <a:t>Bilingualism: Language and Cognition</a:t>
            </a:r>
            <a:r>
              <a:rPr lang="en-GB" sz="1600" dirty="0" smtClean="0"/>
              <a:t>, 13, 525–531.</a:t>
            </a:r>
          </a:p>
          <a:p>
            <a:r>
              <a:rPr lang="en-GB" sz="1600" dirty="0" err="1" smtClean="0"/>
              <a:t>D'Anna</a:t>
            </a:r>
            <a:r>
              <a:rPr lang="en-GB" sz="1600" dirty="0" smtClean="0"/>
              <a:t>, C.A., </a:t>
            </a:r>
            <a:r>
              <a:rPr lang="en-GB" sz="1600" dirty="0" err="1" smtClean="0"/>
              <a:t>Zechmeister</a:t>
            </a:r>
            <a:r>
              <a:rPr lang="en-GB" sz="1600" dirty="0" smtClean="0"/>
              <a:t>, E.B., &amp; Hall, J.W. (1991). Toward a meaningful definition of vocabulary size. Journal of Reading </a:t>
            </a:r>
            <a:r>
              <a:rPr lang="en-GB" sz="1600" dirty="0" err="1" smtClean="0"/>
              <a:t>Behavior</a:t>
            </a:r>
            <a:r>
              <a:rPr lang="en-GB" sz="1600" dirty="0" smtClean="0"/>
              <a:t>, 23, 109-122. </a:t>
            </a:r>
          </a:p>
          <a:p>
            <a:r>
              <a:rPr lang="en-GB" sz="1600" dirty="0" smtClean="0"/>
              <a:t>Duke, N., K., &amp; Carlisle, J. (2011). The development of comprehension. In M. </a:t>
            </a:r>
            <a:r>
              <a:rPr lang="en-GB" sz="1600" dirty="0" err="1" smtClean="0"/>
              <a:t>Kamil</a:t>
            </a:r>
            <a:r>
              <a:rPr lang="en-GB" sz="1600" dirty="0" smtClean="0"/>
              <a:t>, P. D. Pearson, E. B. </a:t>
            </a:r>
            <a:r>
              <a:rPr lang="en-GB" sz="1600" dirty="0" err="1" smtClean="0"/>
              <a:t>Moje</a:t>
            </a:r>
            <a:r>
              <a:rPr lang="en-GB" sz="1600" dirty="0" smtClean="0"/>
              <a:t>, &amp; P. P. </a:t>
            </a:r>
            <a:r>
              <a:rPr lang="en-GB" sz="1600" dirty="0" err="1" smtClean="0"/>
              <a:t>Afflerbach</a:t>
            </a:r>
            <a:r>
              <a:rPr lang="en-GB" sz="1600" dirty="0" smtClean="0"/>
              <a:t> (Eds.), </a:t>
            </a:r>
            <a:r>
              <a:rPr lang="en-GB" sz="1600" i="1" dirty="0" smtClean="0"/>
              <a:t>Handbook of reading research (Vol. 4, pp. 199-228). New York: </a:t>
            </a:r>
            <a:r>
              <a:rPr lang="en-GB" sz="1600" dirty="0" err="1" smtClean="0"/>
              <a:t>Routledge</a:t>
            </a:r>
            <a:r>
              <a:rPr lang="en-GB" sz="1600" dirty="0" smtClean="0"/>
              <a:t>.</a:t>
            </a:r>
          </a:p>
          <a:p>
            <a:r>
              <a:rPr lang="en-GB" sz="1600" dirty="0" err="1" smtClean="0"/>
              <a:t>Goulden</a:t>
            </a:r>
            <a:r>
              <a:rPr lang="en-GB" sz="1600" dirty="0" smtClean="0"/>
              <a:t>, R., Nation, P., &amp; Read, J. (1990). How large can a receptive vocabulary be? </a:t>
            </a:r>
            <a:r>
              <a:rPr lang="en-GB" sz="1600" i="1" dirty="0" smtClean="0"/>
              <a:t>Applied Linguistics, 11</a:t>
            </a:r>
            <a:r>
              <a:rPr lang="en-GB" sz="1600" dirty="0" smtClean="0"/>
              <a:t> (4), 341-363.</a:t>
            </a:r>
          </a:p>
          <a:p>
            <a:r>
              <a:rPr lang="en-GB" sz="1600" dirty="0" smtClean="0"/>
              <a:t>HARTMANN, GEORGE W. 1946. "Further Evidence on the Unexpected Large Size of Recognition Vocabularies among College Students." </a:t>
            </a:r>
            <a:r>
              <a:rPr lang="en-GB" sz="1600" i="1" dirty="0" smtClean="0"/>
              <a:t>Journal of Educational Psychology</a:t>
            </a:r>
            <a:r>
              <a:rPr lang="en-GB" sz="1600" dirty="0" smtClean="0"/>
              <a:t> 37:436–439.</a:t>
            </a:r>
          </a:p>
          <a:p>
            <a:r>
              <a:rPr lang="en-GB" sz="1600" dirty="0" smtClean="0"/>
              <a:t>Kirkpatrick, E.A. (1891). The number of words in an ordinary vocabulary. Science 18 (446), 107-108.</a:t>
            </a:r>
          </a:p>
          <a:p>
            <a:pPr>
              <a:buNone/>
            </a:pPr>
            <a:endParaRPr lang="en-GB" i="1" dirty="0" smtClean="0"/>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sz="2000" dirty="0" err="1" smtClean="0"/>
              <a:t>Macaro</a:t>
            </a:r>
            <a:r>
              <a:rPr lang="en-GB" sz="2000" dirty="0" smtClean="0"/>
              <a:t>, E. (2003).</a:t>
            </a:r>
            <a:r>
              <a:rPr lang="en-GB" sz="2000" i="1" dirty="0" smtClean="0"/>
              <a:t> Teaching and Learning a Second Language: A Review of Recent Research</a:t>
            </a:r>
            <a:r>
              <a:rPr lang="en-GB" sz="2000" dirty="0" smtClean="0"/>
              <a:t>. London: Continuum</a:t>
            </a:r>
          </a:p>
          <a:p>
            <a:r>
              <a:rPr lang="en-GB" sz="2000" dirty="0" err="1" smtClean="0"/>
              <a:t>Marulis</a:t>
            </a:r>
            <a:r>
              <a:rPr lang="en-GB" sz="2000" dirty="0" smtClean="0"/>
              <a:t> , L.M. &amp; </a:t>
            </a:r>
            <a:r>
              <a:rPr lang="en-GB" sz="2000" dirty="0" err="1" smtClean="0"/>
              <a:t>Neuman</a:t>
            </a:r>
            <a:r>
              <a:rPr lang="en-GB" sz="2000" dirty="0" smtClean="0"/>
              <a:t>, S. B. (2010). The Effects of Vocabulary Intervention on Young Children’s Word Learning: A Meta-Analysis. </a:t>
            </a:r>
            <a:r>
              <a:rPr lang="en-GB" sz="2000" i="1" dirty="0" smtClean="0"/>
              <a:t>Review of Educational Research, </a:t>
            </a:r>
            <a:r>
              <a:rPr lang="en-GB" sz="2000" dirty="0" smtClean="0"/>
              <a:t>80 (3), pp. 300-335</a:t>
            </a:r>
            <a:r>
              <a:rPr lang="en-GB" sz="2000" i="1" dirty="0" smtClean="0"/>
              <a:t>. </a:t>
            </a:r>
          </a:p>
          <a:p>
            <a:r>
              <a:rPr lang="en-GB" sz="2000" dirty="0" smtClean="0"/>
              <a:t>McLeod, S. (2010). Laying the foundations for multilingual acquisition. An international overview of speech acquisition.  In M. Cruz-Ferreira (Ed). </a:t>
            </a:r>
            <a:r>
              <a:rPr lang="en-GB" sz="2000" i="1" dirty="0" smtClean="0"/>
              <a:t>Multilingual norms </a:t>
            </a:r>
            <a:r>
              <a:rPr lang="en-GB" sz="2000" dirty="0" smtClean="0"/>
              <a:t>(pp. 53-71). Frankfurt: Peter Lang Publishing.</a:t>
            </a:r>
          </a:p>
          <a:p>
            <a:r>
              <a:rPr lang="en-GB" sz="2000" dirty="0" smtClean="0"/>
              <a:t>Milton, J. (2009). </a:t>
            </a:r>
            <a:r>
              <a:rPr lang="en-GB" sz="2000" i="1" dirty="0" smtClean="0"/>
              <a:t>Measuring second language </a:t>
            </a:r>
            <a:r>
              <a:rPr lang="en-GB" sz="2000" i="1" dirty="0" err="1" smtClean="0"/>
              <a:t>vocabualry</a:t>
            </a:r>
            <a:r>
              <a:rPr lang="en-GB" sz="2000" i="1" dirty="0" smtClean="0"/>
              <a:t> acquisition</a:t>
            </a:r>
            <a:r>
              <a:rPr lang="en-GB" sz="2000" dirty="0" smtClean="0"/>
              <a:t>.  Bristol: Multilingual Matters. </a:t>
            </a:r>
          </a:p>
          <a:p>
            <a:r>
              <a:rPr lang="en-GB" sz="2000" dirty="0" smtClean="0"/>
              <a:t>Milton, J  &amp; </a:t>
            </a:r>
            <a:r>
              <a:rPr lang="en-GB" sz="2000" dirty="0" err="1" smtClean="0"/>
              <a:t>Treffers-Daller</a:t>
            </a:r>
            <a:r>
              <a:rPr lang="en-GB" sz="2000" dirty="0" smtClean="0"/>
              <a:t>, J. (in prep.). Vocabulary  size revisited.</a:t>
            </a:r>
          </a:p>
          <a:p>
            <a:endParaRPr lang="en-GB" sz="2000" dirty="0" smtClean="0"/>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sz="2000" dirty="0" smtClean="0"/>
              <a:t>Nagy, W. (1988). </a:t>
            </a:r>
            <a:r>
              <a:rPr lang="en-GB" sz="2000" i="1" dirty="0" smtClean="0"/>
              <a:t>Teaching vocabulary to improve reading comprehension</a:t>
            </a:r>
            <a:r>
              <a:rPr lang="en-GB" sz="2000" dirty="0" smtClean="0"/>
              <a:t>. Urbana, IL: National Council of Teachers of English.</a:t>
            </a:r>
          </a:p>
          <a:p>
            <a:r>
              <a:rPr lang="en-GB" sz="2000" dirty="0" smtClean="0"/>
              <a:t>Nagy, W. E. &amp;Herman, P. A. (1987). Breadth and depth of vocabulary knowledge: implications for acquisition and instruction. In </a:t>
            </a:r>
            <a:r>
              <a:rPr lang="en-GB" sz="2000" dirty="0" err="1" smtClean="0"/>
              <a:t>McKeown</a:t>
            </a:r>
            <a:r>
              <a:rPr lang="en-GB" sz="2000" dirty="0" smtClean="0"/>
              <a:t>, M. G. and M. E. Curtis. (Eds.). </a:t>
            </a:r>
            <a:r>
              <a:rPr lang="en-GB" sz="2000" i="1" dirty="0" smtClean="0"/>
              <a:t>The Nature of Vocabulary Acquisition</a:t>
            </a:r>
            <a:r>
              <a:rPr lang="en-GB" sz="2000" dirty="0" smtClean="0"/>
              <a:t>. Lawrence Erlbaum Associates (pp.19-35). Hillsdale: New Jersey.</a:t>
            </a:r>
          </a:p>
          <a:p>
            <a:r>
              <a:rPr lang="en-GB" sz="2000" dirty="0" smtClean="0"/>
              <a:t>Norris, J. M., &amp; Ortega, L. (2000). Effectiveness of L2 instruction: A research synthesis and quantitative meta-analysis</a:t>
            </a:r>
            <a:r>
              <a:rPr lang="en-GB" sz="2000" i="1" dirty="0" smtClean="0"/>
              <a:t>. Language Learning </a:t>
            </a:r>
            <a:r>
              <a:rPr lang="en-GB" sz="2000" dirty="0" smtClean="0"/>
              <a:t>50, </a:t>
            </a:r>
            <a:r>
              <a:rPr lang="en-GB" sz="2000" i="1" dirty="0" smtClean="0"/>
              <a:t>417-528.</a:t>
            </a:r>
            <a:endParaRPr lang="en-GB" sz="2000" dirty="0" smtClean="0"/>
          </a:p>
          <a:p>
            <a:r>
              <a:rPr lang="en-GB" sz="2000" dirty="0" smtClean="0"/>
              <a:t>Seashore, R. &amp; L. </a:t>
            </a:r>
            <a:r>
              <a:rPr lang="en-GB" sz="2000" dirty="0" err="1" smtClean="0"/>
              <a:t>Eckerson</a:t>
            </a:r>
            <a:r>
              <a:rPr lang="en-GB" sz="2000" dirty="0" smtClean="0"/>
              <a:t> (1940). The measurement of individual differences in general English vocabularies</a:t>
            </a:r>
            <a:r>
              <a:rPr lang="en-GB" sz="2000" i="1" dirty="0" smtClean="0"/>
              <a:t>. Journal of Educational Psychology</a:t>
            </a:r>
            <a:r>
              <a:rPr lang="en-GB" sz="2000" dirty="0" smtClean="0"/>
              <a:t> 31, 14-38. </a:t>
            </a:r>
            <a:endParaRPr lang="en-US" sz="2000" dirty="0" smtClean="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811" name="Group 35"/>
          <p:cNvGraphicFramePr>
            <a:graphicFrameLocks noGrp="1"/>
          </p:cNvGraphicFramePr>
          <p:nvPr>
            <p:ph idx="4294967295"/>
          </p:nvPr>
        </p:nvGraphicFramePr>
        <p:xfrm>
          <a:off x="852488" y="2781300"/>
          <a:ext cx="8291512" cy="3291840"/>
        </p:xfrm>
        <a:graphic>
          <a:graphicData uri="http://schemas.openxmlformats.org/drawingml/2006/table">
            <a:tbl>
              <a:tblPr/>
              <a:tblGrid>
                <a:gridCol w="4144962"/>
                <a:gridCol w="4146550"/>
              </a:tblGrid>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100" b="1" i="0" u="none" strike="noStrike" cap="none" normalizeH="0" baseline="0" dirty="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100" b="1" i="0" u="none" strike="noStrike" cap="none" normalizeH="0" baseline="0" dirty="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100" b="0" i="0" u="none" strike="noStrike" cap="none" normalizeH="0" baseline="0" dirty="0" smtClean="0">
                          <a:ln>
                            <a:noFill/>
                          </a:ln>
                          <a:solidFill>
                            <a:srgbClr val="000000"/>
                          </a:solidFill>
                          <a:effectLst/>
                          <a:latin typeface="Arial" charset="0"/>
                        </a:rPr>
                        <a:t>vocabulary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100" b="0" i="0" u="none" strike="noStrike" cap="none" normalizeH="0" baseline="0" dirty="0" smtClean="0">
                          <a:ln>
                            <a:noFill/>
                          </a:ln>
                          <a:solidFill>
                            <a:srgbClr val="000000"/>
                          </a:solidFill>
                          <a:effectLst/>
                          <a:latin typeface="Arial" charset="0"/>
                        </a:rPr>
                        <a:t>1.73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100" b="0" i="0" u="none" strike="noStrike" cap="none" normalizeH="0" baseline="0" dirty="0" smtClean="0">
                          <a:ln>
                            <a:noFill/>
                          </a:ln>
                          <a:solidFill>
                            <a:srgbClr val="000000"/>
                          </a:solidFill>
                          <a:effectLst/>
                          <a:latin typeface="Arial" charset="0"/>
                        </a:rPr>
                        <a:t>social interaction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100" b="0" i="0" u="none" strike="noStrike" cap="none" normalizeH="0" baseline="0" dirty="0" smtClean="0">
                          <a:ln>
                            <a:noFill/>
                          </a:ln>
                          <a:solidFill>
                            <a:srgbClr val="000000"/>
                          </a:solidFill>
                          <a:effectLst/>
                          <a:latin typeface="Arial" charset="0"/>
                        </a:rPr>
                        <a:t>2.10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100" b="0" i="0" u="none" strike="noStrike" cap="none" normalizeH="0" baseline="0" dirty="0" smtClean="0">
                          <a:ln>
                            <a:noFill/>
                          </a:ln>
                          <a:solidFill>
                            <a:srgbClr val="000000"/>
                          </a:solidFill>
                          <a:effectLst/>
                          <a:latin typeface="Arial" charset="0"/>
                        </a:rPr>
                        <a:t>sentence structure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100" b="0" i="0" u="none" strike="noStrike" cap="none" normalizeH="0" baseline="0" dirty="0" smtClean="0">
                          <a:ln>
                            <a:noFill/>
                          </a:ln>
                          <a:solidFill>
                            <a:srgbClr val="000000"/>
                          </a:solidFill>
                          <a:effectLst/>
                          <a:latin typeface="Arial" charset="0"/>
                        </a:rPr>
                        <a:t>3.57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100" b="0" i="0" u="none" strike="noStrike" cap="none" normalizeH="0" baseline="0" dirty="0" smtClean="0">
                          <a:ln>
                            <a:noFill/>
                          </a:ln>
                          <a:solidFill>
                            <a:srgbClr val="000000"/>
                          </a:solidFill>
                          <a:effectLst/>
                          <a:latin typeface="Arial" charset="0"/>
                        </a:rPr>
                        <a:t>pronunciation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100" b="0" i="0" u="none" strike="noStrike" cap="none" normalizeH="0" baseline="0" dirty="0" smtClean="0">
                          <a:ln>
                            <a:noFill/>
                          </a:ln>
                          <a:solidFill>
                            <a:srgbClr val="000000"/>
                          </a:solidFill>
                          <a:effectLst/>
                          <a:latin typeface="Arial" charset="0"/>
                        </a:rPr>
                        <a:t>4.74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100" b="0" i="0" u="none" strike="noStrike" cap="none" normalizeH="0" baseline="0" dirty="0" smtClean="0">
                          <a:ln>
                            <a:noFill/>
                          </a:ln>
                          <a:solidFill>
                            <a:srgbClr val="000000"/>
                          </a:solidFill>
                          <a:effectLst/>
                          <a:latin typeface="Arial" charset="0"/>
                        </a:rPr>
                        <a:t>phonics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100" b="0" i="0" u="none" strike="noStrike" cap="none" normalizeH="0" baseline="0" dirty="0" smtClean="0">
                          <a:ln>
                            <a:noFill/>
                          </a:ln>
                          <a:solidFill>
                            <a:srgbClr val="000000"/>
                          </a:solidFill>
                          <a:effectLst/>
                          <a:latin typeface="Arial" charset="0"/>
                        </a:rPr>
                        <a:t>5.10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100" b="0" i="0" u="none" strike="noStrike" cap="none" normalizeH="0" baseline="0" dirty="0" smtClean="0">
                          <a:ln>
                            <a:noFill/>
                          </a:ln>
                          <a:solidFill>
                            <a:srgbClr val="000000"/>
                          </a:solidFill>
                          <a:effectLst/>
                          <a:latin typeface="Arial" charset="0"/>
                        </a:rPr>
                        <a:t>grammar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100" b="0" i="0" u="none" strike="noStrike" cap="none" normalizeH="0" baseline="0" dirty="0" smtClean="0">
                          <a:ln>
                            <a:noFill/>
                          </a:ln>
                          <a:solidFill>
                            <a:srgbClr val="000000"/>
                          </a:solidFill>
                          <a:effectLst/>
                          <a:latin typeface="Arial" charset="0"/>
                        </a:rPr>
                        <a:t>5.22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100" b="0" i="0" u="none" strike="noStrike" cap="none" normalizeH="0" baseline="0" dirty="0" smtClean="0">
                          <a:ln>
                            <a:noFill/>
                          </a:ln>
                          <a:solidFill>
                            <a:srgbClr val="000000"/>
                          </a:solidFill>
                          <a:effectLst/>
                          <a:latin typeface="Arial" charset="0"/>
                        </a:rPr>
                        <a:t>literacy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100" b="0" i="0" u="none" strike="noStrike" cap="none" normalizeH="0" baseline="0" dirty="0" smtClean="0">
                          <a:ln>
                            <a:noFill/>
                          </a:ln>
                          <a:solidFill>
                            <a:srgbClr val="000000"/>
                          </a:solidFill>
                          <a:effectLst/>
                          <a:latin typeface="Arial" charset="0"/>
                        </a:rPr>
                        <a:t>5.60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bl>
          </a:graphicData>
        </a:graphic>
      </p:graphicFrame>
      <p:sp>
        <p:nvSpPr>
          <p:cNvPr id="3" name="Title 2"/>
          <p:cNvSpPr>
            <a:spLocks noGrp="1"/>
          </p:cNvSpPr>
          <p:nvPr>
            <p:ph type="title" idx="4294967295"/>
          </p:nvPr>
        </p:nvSpPr>
        <p:spPr>
          <a:xfrm>
            <a:off x="0" y="274638"/>
            <a:ext cx="8229600" cy="778098"/>
          </a:xfrm>
        </p:spPr>
        <p:txBody>
          <a:bodyPr rtlCol="0">
            <a:normAutofit/>
            <a:scene3d>
              <a:camera prst="orthographicFront"/>
              <a:lightRig rig="soft" dir="t"/>
            </a:scene3d>
            <a:sp3d prstMaterial="softEdge">
              <a:bevelT w="25400" h="25400"/>
            </a:sp3d>
          </a:bodyPr>
          <a:lstStyle/>
          <a:p>
            <a:pPr>
              <a:defRPr/>
            </a:pPr>
            <a:r>
              <a:rPr lang="en-GB" sz="4100" b="1" kern="1200" dirty="0" err="1" smtClean="0">
                <a:solidFill>
                  <a:schemeClr val="tx2"/>
                </a:solidFill>
                <a:effectLst>
                  <a:outerShdw blurRad="31750" dist="25400" dir="5400000" algn="tl" rotWithShape="0">
                    <a:srgbClr val="000000">
                      <a:alpha val="25000"/>
                    </a:srgbClr>
                  </a:outerShdw>
                </a:effectLst>
              </a:rPr>
              <a:t>Vocabuild</a:t>
            </a:r>
            <a:r>
              <a:rPr lang="en-GB" sz="4100" b="1" kern="1200" dirty="0" smtClean="0">
                <a:solidFill>
                  <a:schemeClr val="tx2"/>
                </a:solidFill>
                <a:effectLst>
                  <a:outerShdw blurRad="31750" dist="25400" dir="5400000" algn="tl" rotWithShape="0">
                    <a:srgbClr val="000000">
                      <a:alpha val="25000"/>
                    </a:srgbClr>
                  </a:outerShdw>
                </a:effectLst>
              </a:rPr>
              <a:t> survey</a:t>
            </a:r>
            <a:endParaRPr lang="en-GB" sz="4100" b="1" kern="1200" dirty="0">
              <a:solidFill>
                <a:schemeClr val="tx2"/>
              </a:solidFill>
              <a:effectLst>
                <a:outerShdw blurRad="31750" dist="25400" dir="5400000" algn="tl" rotWithShape="0">
                  <a:srgbClr val="000000">
                    <a:alpha val="25000"/>
                  </a:srgbClr>
                </a:outerShdw>
              </a:effectLst>
            </a:endParaRPr>
          </a:p>
        </p:txBody>
      </p:sp>
      <p:graphicFrame>
        <p:nvGraphicFramePr>
          <p:cNvPr id="6" name="Table 5"/>
          <p:cNvGraphicFramePr>
            <a:graphicFrameLocks noGrp="1"/>
          </p:cNvGraphicFramePr>
          <p:nvPr/>
        </p:nvGraphicFramePr>
        <p:xfrm>
          <a:off x="323850" y="1125538"/>
          <a:ext cx="8137525" cy="1462088"/>
        </p:xfrm>
        <a:graphic>
          <a:graphicData uri="http://schemas.openxmlformats.org/drawingml/2006/table">
            <a:tbl>
              <a:tblPr/>
              <a:tblGrid>
                <a:gridCol w="8137525"/>
              </a:tblGrid>
              <a:tr h="14620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2100" b="1" i="0" u="none" strike="noStrike" cap="none" normalizeH="0" baseline="0" dirty="0" smtClean="0">
                          <a:ln>
                            <a:noFill/>
                          </a:ln>
                          <a:solidFill>
                            <a:schemeClr val="tx1"/>
                          </a:solidFill>
                          <a:effectLst/>
                          <a:latin typeface="Microsoft Sans Serif" pitchFamily="34" charset="0"/>
                        </a:rPr>
                        <a:t>What areas of speech, language and learning do you feel are most important when supporting a bilingual child?  </a:t>
                      </a:r>
                    </a:p>
                    <a:p>
                      <a:pPr marL="0" marR="0" lvl="0" indent="0" algn="l" defTabSz="914400" rtl="0" eaLnBrk="1" fontAlgn="ctr" latinLnBrk="0" hangingPunct="1">
                        <a:lnSpc>
                          <a:spcPct val="100000"/>
                        </a:lnSpc>
                        <a:spcBef>
                          <a:spcPct val="0"/>
                        </a:spcBef>
                        <a:spcAft>
                          <a:spcPct val="0"/>
                        </a:spcAft>
                        <a:buClrTx/>
                        <a:buSzTx/>
                        <a:buFontTx/>
                        <a:buNone/>
                        <a:tabLst/>
                      </a:pPr>
                      <a:r>
                        <a:rPr kumimoji="0" lang="en-GB" sz="2100" b="1" i="0" u="none" strike="noStrike" cap="none" normalizeH="0" baseline="0" dirty="0" smtClean="0">
                          <a:ln>
                            <a:noFill/>
                          </a:ln>
                          <a:solidFill>
                            <a:schemeClr val="tx1"/>
                          </a:solidFill>
                          <a:effectLst/>
                          <a:latin typeface="Microsoft Sans Serif" pitchFamily="34" charset="0"/>
                        </a:rPr>
                        <a:t>Rank in order of priority with 1 being the most important and 7 being the least important.</a:t>
                      </a:r>
                    </a:p>
                  </a:txBody>
                  <a:tcPr marL="5126" marR="5126" marT="5126" marB="0" anchor="ctr" horzOverflow="overflow">
                    <a:lnL>
                      <a:noFill/>
                    </a:lnL>
                    <a:lnR>
                      <a:noFill/>
                    </a:lnR>
                    <a:lnT>
                      <a:noFill/>
                    </a:lnT>
                    <a:lnB>
                      <a:noFill/>
                    </a:lnB>
                    <a:lnTlToBr>
                      <a:noFill/>
                    </a:lnTlToBr>
                    <a:lnBlToTr>
                      <a:noFill/>
                    </a:lnBlToTr>
                    <a:solidFill>
                      <a:srgbClr val="DDDDDD"/>
                    </a:solidFill>
                  </a:tcPr>
                </a:tc>
              </a:tr>
            </a:tbl>
          </a:graphicData>
        </a:graphic>
      </p:graphicFrame>
      <p:sp>
        <p:nvSpPr>
          <p:cNvPr id="38946" name="TextBox 6"/>
          <p:cNvSpPr txBox="1">
            <a:spLocks noChangeArrowheads="1"/>
          </p:cNvSpPr>
          <p:nvPr/>
        </p:nvSpPr>
        <p:spPr bwMode="auto">
          <a:xfrm>
            <a:off x="5148263" y="6092825"/>
            <a:ext cx="3527425" cy="461963"/>
          </a:xfrm>
          <a:prstGeom prst="rect">
            <a:avLst/>
          </a:prstGeom>
          <a:noFill/>
          <a:ln w="9525">
            <a:noFill/>
            <a:miter lim="800000"/>
            <a:headEnd/>
            <a:tailEnd/>
          </a:ln>
        </p:spPr>
        <p:txBody>
          <a:bodyPr>
            <a:spAutoFit/>
          </a:bodyPr>
          <a:lstStyle/>
          <a:p>
            <a:pPr eaLnBrk="0" hangingPunct="0"/>
            <a:r>
              <a:rPr lang="en-GB" sz="2400">
                <a:latin typeface="Times New Roman" pitchFamily="18" charset="0"/>
              </a:rPr>
              <a:t>N =143 (21 June 2010)</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err="1" smtClean="0"/>
              <a:t>Treffers-Daller</a:t>
            </a:r>
            <a:r>
              <a:rPr lang="en-US" dirty="0" smtClean="0"/>
              <a:t>, J. (accepted pending revisions). Can L2 learners learn new ways to </a:t>
            </a:r>
            <a:r>
              <a:rPr lang="en-US" dirty="0" err="1" smtClean="0"/>
              <a:t>conceptualise</a:t>
            </a:r>
            <a:r>
              <a:rPr lang="en-US" dirty="0" smtClean="0"/>
              <a:t> events? Evidence from motion event construal among English-speaking learners of French. In P. </a:t>
            </a:r>
            <a:r>
              <a:rPr lang="en-US" dirty="0" err="1" smtClean="0"/>
              <a:t>Gujarro-Fuente</a:t>
            </a:r>
            <a:r>
              <a:rPr lang="en-US" dirty="0" smtClean="0"/>
              <a:t>,  N. </a:t>
            </a:r>
            <a:r>
              <a:rPr lang="en-US" dirty="0" err="1" smtClean="0"/>
              <a:t>Müller</a:t>
            </a:r>
            <a:r>
              <a:rPr lang="en-US" dirty="0" smtClean="0"/>
              <a:t> &amp; K. Schmitz (Eds.), </a:t>
            </a:r>
            <a:r>
              <a:rPr lang="en-US" i="1" dirty="0" smtClean="0"/>
              <a:t>The acquisition of French in its different  constellations</a:t>
            </a:r>
            <a:r>
              <a:rPr lang="en-US" dirty="0" smtClean="0"/>
              <a:t>. </a:t>
            </a:r>
            <a:r>
              <a:rPr lang="en-US" dirty="0" err="1" smtClean="0"/>
              <a:t>Clevedon</a:t>
            </a:r>
            <a:r>
              <a:rPr lang="en-US" dirty="0" smtClean="0"/>
              <a:t>: Multilingual Matters.</a:t>
            </a:r>
            <a:endParaRPr lang="en-GB" dirty="0" smtClean="0"/>
          </a:p>
          <a:p>
            <a:r>
              <a:rPr lang="en-GB" dirty="0" smtClean="0"/>
              <a:t>White, T. G., Graves, M. F., &amp; Slater, W. H. (1990). Growth of reading vocabulary in diverse elementary schools: Decoding and word meaning. </a:t>
            </a:r>
            <a:r>
              <a:rPr lang="en-GB" i="1" dirty="0" smtClean="0"/>
              <a:t>Journal of Educational Psychology, 82</a:t>
            </a:r>
            <a:r>
              <a:rPr lang="en-GB" dirty="0" smtClean="0"/>
              <a:t>, 281-290</a:t>
            </a:r>
          </a:p>
          <a:p>
            <a:endParaRPr lang="en-GB" dirty="0"/>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50" y="274638"/>
            <a:ext cx="6192838" cy="850106"/>
          </a:xfrm>
        </p:spPr>
        <p:txBody>
          <a:bodyPr/>
          <a:lstStyle/>
          <a:p>
            <a:r>
              <a:rPr lang="en-GB" dirty="0" smtClean="0"/>
              <a:t>Web resources</a:t>
            </a:r>
            <a:endParaRPr lang="en-GB" dirty="0"/>
          </a:p>
        </p:txBody>
      </p:sp>
      <p:sp>
        <p:nvSpPr>
          <p:cNvPr id="3" name="Content Placeholder 2"/>
          <p:cNvSpPr>
            <a:spLocks noGrp="1"/>
          </p:cNvSpPr>
          <p:nvPr>
            <p:ph idx="1"/>
          </p:nvPr>
        </p:nvSpPr>
        <p:spPr>
          <a:xfrm>
            <a:off x="755650" y="1196752"/>
            <a:ext cx="7931150" cy="4746848"/>
          </a:xfrm>
        </p:spPr>
        <p:txBody>
          <a:bodyPr/>
          <a:lstStyle/>
          <a:p>
            <a:r>
              <a:rPr lang="en-GB" dirty="0" smtClean="0"/>
              <a:t>The Haldane Principle. Government position December 2010. </a:t>
            </a:r>
            <a:r>
              <a:rPr lang="en-GB" sz="1600" dirty="0" smtClean="0"/>
              <a:t>http://www.bis.gov.uk/assets/biscore/science/docs/a/10-1356-allocation-of-science-and-research-funding-2011-2015.pdfLiteracy Trust. </a:t>
            </a:r>
          </a:p>
          <a:p>
            <a:r>
              <a:rPr lang="en-GB" dirty="0" smtClean="0"/>
              <a:t>Wokingham Learning Hub: new arrivals with English as an additional language: a toolkit for primary schools.</a:t>
            </a:r>
            <a:endParaRPr lang="en-GB" dirty="0" smtClean="0">
              <a:hlinkClick r:id="rId2"/>
            </a:endParaRPr>
          </a:p>
          <a:p>
            <a:r>
              <a:rPr lang="en-GB" sz="1600" u="sng" dirty="0" smtClean="0">
                <a:hlinkClick r:id="rId2"/>
              </a:rPr>
              <a:t>http://www.school-portal.co.uk/GroupHomepage.asp?GroupID=974569</a:t>
            </a:r>
            <a:endParaRPr lang="en-GB" sz="1600" dirty="0" smtClean="0"/>
          </a:p>
          <a:p>
            <a:r>
              <a:rPr lang="en-GB" dirty="0" smtClean="0"/>
              <a:t>Bilingual children in the primary years. EAL toolkits</a:t>
            </a:r>
          </a:p>
          <a:p>
            <a:r>
              <a:rPr lang="en-GB" sz="1600" dirty="0" smtClean="0"/>
              <a:t>http://www.wokingham.gov.uk/schools/wslc/school-learning-community/teaching-and-learning/whole-school-issues/eal/english-as-an-additional-language/national-strategy-eal-resources/</a:t>
            </a:r>
          </a:p>
          <a:p>
            <a:r>
              <a:rPr lang="en-GB" dirty="0" smtClean="0"/>
              <a:t>Ethnic Minority Achievement Service (EMAS) </a:t>
            </a:r>
            <a:r>
              <a:rPr lang="en-GB" dirty="0" smtClean="0">
                <a:hlinkClick r:id="rId3"/>
              </a:rPr>
              <a:t>www.EMAS4success.org</a:t>
            </a:r>
            <a:endParaRPr lang="en-GB" dirty="0" smtClean="0"/>
          </a:p>
          <a:p>
            <a:endParaRPr lang="en-GB"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457200"/>
            <a:ext cx="8229600" cy="955675"/>
          </a:xfrm>
        </p:spPr>
        <p:txBody>
          <a:bodyPr/>
          <a:lstStyle/>
          <a:p>
            <a:r>
              <a:rPr lang="en-GB" smtClean="0"/>
              <a:t>Overview</a:t>
            </a:r>
          </a:p>
        </p:txBody>
      </p:sp>
      <p:sp>
        <p:nvSpPr>
          <p:cNvPr id="8195" name="Content Placeholder 2"/>
          <p:cNvSpPr>
            <a:spLocks noGrp="1"/>
          </p:cNvSpPr>
          <p:nvPr>
            <p:ph idx="1"/>
          </p:nvPr>
        </p:nvSpPr>
        <p:spPr>
          <a:xfrm>
            <a:off x="457200" y="1341438"/>
            <a:ext cx="8229600" cy="4525962"/>
          </a:xfrm>
        </p:spPr>
        <p:txBody>
          <a:bodyPr/>
          <a:lstStyle/>
          <a:p>
            <a:r>
              <a:rPr lang="en-GB" dirty="0" smtClean="0"/>
              <a:t>Project  1: Vocabulary size (with Jim Milton)</a:t>
            </a:r>
          </a:p>
          <a:p>
            <a:pPr lvl="1"/>
            <a:r>
              <a:rPr lang="en-GB" dirty="0" smtClean="0"/>
              <a:t>How many words do native speakers know?</a:t>
            </a:r>
          </a:p>
          <a:p>
            <a:pPr lvl="1"/>
            <a:r>
              <a:rPr lang="en-GB" dirty="0" smtClean="0"/>
              <a:t>How is this linked to academic achievement/reading?</a:t>
            </a:r>
          </a:p>
          <a:p>
            <a:r>
              <a:rPr lang="en-GB" dirty="0" smtClean="0"/>
              <a:t>Project 2:  How learnable are expressions of movement? (with Françoise </a:t>
            </a:r>
            <a:r>
              <a:rPr lang="en-GB" dirty="0" err="1" smtClean="0"/>
              <a:t>Tidball</a:t>
            </a:r>
            <a:r>
              <a:rPr lang="en-GB" dirty="0" smtClean="0"/>
              <a:t>)</a:t>
            </a:r>
          </a:p>
          <a:p>
            <a:r>
              <a:rPr lang="en-GB" dirty="0" smtClean="0"/>
              <a:t>Conclusion: towards intervention studies</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1: Vocabulary size</a:t>
            </a:r>
            <a:endParaRPr lang="en-GB" dirty="0"/>
          </a:p>
        </p:txBody>
      </p:sp>
      <p:sp>
        <p:nvSpPr>
          <p:cNvPr id="3" name="Content Placeholder 2"/>
          <p:cNvSpPr>
            <a:spLocks noGrp="1"/>
          </p:cNvSpPr>
          <p:nvPr>
            <p:ph idx="1"/>
          </p:nvPr>
        </p:nvSpPr>
        <p:spPr/>
        <p:txBody>
          <a:bodyPr/>
          <a:lstStyle/>
          <a:p>
            <a:r>
              <a:rPr lang="en-GB" dirty="0" smtClean="0"/>
              <a:t>Does size matter?</a:t>
            </a:r>
          </a:p>
          <a:p>
            <a:r>
              <a:rPr lang="en-GB" dirty="0" smtClean="0"/>
              <a:t>How many words do adult native speakers know?</a:t>
            </a:r>
          </a:p>
          <a:p>
            <a:r>
              <a:rPr lang="en-GB" dirty="0" smtClean="0"/>
              <a:t>How is this related to academic achievement and reading habits?</a:t>
            </a:r>
            <a:endParaRPr lang="en-GB"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Vocab</a:t>
            </a:r>
            <a:r>
              <a:rPr lang="en-GB" dirty="0" smtClean="0"/>
              <a:t> size of native speakers</a:t>
            </a:r>
            <a:endParaRPr lang="en-GB" dirty="0"/>
          </a:p>
        </p:txBody>
      </p:sp>
      <p:graphicFrame>
        <p:nvGraphicFramePr>
          <p:cNvPr id="4" name="Content Placeholder 3"/>
          <p:cNvGraphicFramePr>
            <a:graphicFrameLocks noGrp="1"/>
          </p:cNvGraphicFramePr>
          <p:nvPr>
            <p:ph sz="quarter" idx="1"/>
          </p:nvPr>
        </p:nvGraphicFramePr>
        <p:xfrm>
          <a:off x="301623" y="1527175"/>
          <a:ext cx="8518848" cy="4651700"/>
        </p:xfrm>
        <a:graphic>
          <a:graphicData uri="http://schemas.openxmlformats.org/drawingml/2006/table">
            <a:tbl>
              <a:tblPr firstRow="1" bandRow="1">
                <a:tableStyleId>{5C22544A-7EE6-4342-B048-85BDC9FD1C3A}</a:tableStyleId>
              </a:tblPr>
              <a:tblGrid>
                <a:gridCol w="4259424"/>
                <a:gridCol w="4259424"/>
              </a:tblGrid>
              <a:tr h="430155">
                <a:tc>
                  <a:txBody>
                    <a:bodyPr/>
                    <a:lstStyle/>
                    <a:p>
                      <a:r>
                        <a:rPr lang="en-GB" dirty="0" smtClean="0"/>
                        <a:t>source</a:t>
                      </a:r>
                      <a:endParaRPr lang="en-GB" dirty="0"/>
                    </a:p>
                  </a:txBody>
                  <a:tcPr/>
                </a:tc>
                <a:tc>
                  <a:txBody>
                    <a:bodyPr/>
                    <a:lstStyle/>
                    <a:p>
                      <a:r>
                        <a:rPr lang="en-GB" dirty="0" smtClean="0"/>
                        <a:t>estimate</a:t>
                      </a:r>
                      <a:endParaRPr lang="en-GB" dirty="0"/>
                    </a:p>
                  </a:txBody>
                  <a:tcPr/>
                </a:tc>
              </a:tr>
              <a:tr h="430155">
                <a:tc>
                  <a:txBody>
                    <a:bodyPr/>
                    <a:lstStyle/>
                    <a:p>
                      <a:r>
                        <a:rPr kumimoji="0" lang="en-GB" sz="1800" kern="1200" dirty="0" smtClean="0">
                          <a:solidFill>
                            <a:schemeClr val="dk1"/>
                          </a:solidFill>
                          <a:latin typeface="+mn-lt"/>
                          <a:ea typeface="+mn-ea"/>
                          <a:cs typeface="+mn-cs"/>
                        </a:rPr>
                        <a:t>Kirkpatrick (1891)</a:t>
                      </a:r>
                      <a:endParaRPr lang="en-GB" dirty="0"/>
                    </a:p>
                  </a:txBody>
                  <a:tcPr/>
                </a:tc>
                <a:tc>
                  <a:txBody>
                    <a:bodyPr/>
                    <a:lstStyle/>
                    <a:p>
                      <a:r>
                        <a:rPr lang="en-GB" dirty="0" smtClean="0"/>
                        <a:t>10,000</a:t>
                      </a:r>
                      <a:r>
                        <a:rPr lang="en-GB" baseline="0" dirty="0" smtClean="0"/>
                        <a:t> words (20-100k for graduates)</a:t>
                      </a:r>
                      <a:endParaRPr lang="en-GB" dirty="0"/>
                    </a:p>
                  </a:txBody>
                  <a:tcPr/>
                </a:tc>
              </a:tr>
              <a:tr h="430155">
                <a:tc>
                  <a:txBody>
                    <a:bodyPr/>
                    <a:lstStyle/>
                    <a:p>
                      <a:r>
                        <a:rPr kumimoji="0" lang="en-GB" sz="1800" kern="1200" dirty="0" smtClean="0">
                          <a:solidFill>
                            <a:schemeClr val="dk1"/>
                          </a:solidFill>
                          <a:latin typeface="+mn-lt"/>
                          <a:ea typeface="+mn-ea"/>
                          <a:cs typeface="+mn-cs"/>
                        </a:rPr>
                        <a:t>Seashore &amp; </a:t>
                      </a:r>
                      <a:r>
                        <a:rPr kumimoji="0" lang="en-GB" sz="1800" kern="1200" dirty="0" err="1" smtClean="0">
                          <a:solidFill>
                            <a:schemeClr val="dk1"/>
                          </a:solidFill>
                          <a:latin typeface="+mn-lt"/>
                          <a:ea typeface="+mn-ea"/>
                          <a:cs typeface="+mn-cs"/>
                        </a:rPr>
                        <a:t>Eckerson</a:t>
                      </a:r>
                      <a:r>
                        <a:rPr kumimoji="0" lang="en-GB" sz="1800" kern="1200" dirty="0" smtClean="0">
                          <a:solidFill>
                            <a:schemeClr val="dk1"/>
                          </a:solidFill>
                          <a:latin typeface="+mn-lt"/>
                          <a:ea typeface="+mn-ea"/>
                          <a:cs typeface="+mn-cs"/>
                        </a:rPr>
                        <a:t> (1940) </a:t>
                      </a:r>
                      <a:endParaRPr lang="en-GB" dirty="0"/>
                    </a:p>
                  </a:txBody>
                  <a:tcPr/>
                </a:tc>
                <a:tc>
                  <a:txBody>
                    <a:bodyPr/>
                    <a:lstStyle/>
                    <a:p>
                      <a:r>
                        <a:rPr lang="en-GB" dirty="0" smtClean="0"/>
                        <a:t>155,000 words</a:t>
                      </a:r>
                      <a:endParaRPr lang="en-GB" dirty="0"/>
                    </a:p>
                  </a:txBody>
                  <a:tcPr/>
                </a:tc>
              </a:tr>
              <a:tr h="430155">
                <a:tc>
                  <a:txBody>
                    <a:bodyPr/>
                    <a:lstStyle/>
                    <a:p>
                      <a:r>
                        <a:rPr kumimoji="0" lang="en-GB" sz="1800" kern="1200" dirty="0" smtClean="0">
                          <a:solidFill>
                            <a:schemeClr val="dk1"/>
                          </a:solidFill>
                          <a:latin typeface="+mn-lt"/>
                          <a:ea typeface="+mn-ea"/>
                          <a:cs typeface="+mn-cs"/>
                        </a:rPr>
                        <a:t>Hartmann (1946) </a:t>
                      </a:r>
                      <a:endParaRPr lang="en-GB" dirty="0"/>
                    </a:p>
                  </a:txBody>
                  <a:tcPr/>
                </a:tc>
                <a:tc>
                  <a:txBody>
                    <a:bodyPr/>
                    <a:lstStyle/>
                    <a:p>
                      <a:r>
                        <a:rPr lang="en-GB" dirty="0" smtClean="0"/>
                        <a:t>200,000 words</a:t>
                      </a:r>
                      <a:endParaRPr lang="en-GB" dirty="0"/>
                    </a:p>
                  </a:txBody>
                  <a:tcPr/>
                </a:tc>
              </a:tr>
              <a:tr h="430155">
                <a:tc>
                  <a:txBody>
                    <a:bodyPr/>
                    <a:lstStyle/>
                    <a:p>
                      <a:r>
                        <a:rPr kumimoji="0" lang="en-GB" sz="1800" kern="1200" dirty="0" smtClean="0">
                          <a:solidFill>
                            <a:schemeClr val="dk1"/>
                          </a:solidFill>
                          <a:latin typeface="+mn-lt"/>
                          <a:ea typeface="+mn-ea"/>
                          <a:cs typeface="+mn-cs"/>
                        </a:rPr>
                        <a:t>Nagy &amp; Herman (1987) </a:t>
                      </a:r>
                      <a:endParaRPr lang="en-GB" dirty="0"/>
                    </a:p>
                  </a:txBody>
                  <a:tcPr/>
                </a:tc>
                <a:tc>
                  <a:txBody>
                    <a:bodyPr/>
                    <a:lstStyle/>
                    <a:p>
                      <a:r>
                        <a:rPr lang="en-GB" dirty="0" smtClean="0"/>
                        <a:t>60-80,000 words</a:t>
                      </a:r>
                      <a:endParaRPr lang="en-GB" dirty="0"/>
                    </a:p>
                  </a:txBody>
                  <a:tcPr/>
                </a:tc>
              </a:tr>
              <a:tr h="430155">
                <a:tc>
                  <a:txBody>
                    <a:bodyPr/>
                    <a:lstStyle/>
                    <a:p>
                      <a:r>
                        <a:rPr kumimoji="0" lang="en-GB" sz="1800" kern="1200" dirty="0" err="1" smtClean="0">
                          <a:solidFill>
                            <a:schemeClr val="dk1"/>
                          </a:solidFill>
                          <a:latin typeface="+mn-lt"/>
                          <a:ea typeface="+mn-ea"/>
                          <a:cs typeface="+mn-cs"/>
                        </a:rPr>
                        <a:t>Aitchison</a:t>
                      </a:r>
                      <a:r>
                        <a:rPr kumimoji="0" lang="en-GB" sz="1800" kern="1200" dirty="0" smtClean="0">
                          <a:solidFill>
                            <a:schemeClr val="dk1"/>
                          </a:solidFill>
                          <a:latin typeface="+mn-lt"/>
                          <a:ea typeface="+mn-ea"/>
                          <a:cs typeface="+mn-cs"/>
                        </a:rPr>
                        <a:t> (2003) </a:t>
                      </a:r>
                      <a:endParaRPr lang="en-GB" dirty="0"/>
                    </a:p>
                  </a:txBody>
                  <a:tcPr/>
                </a:tc>
                <a:tc>
                  <a:txBody>
                    <a:bodyPr/>
                    <a:lstStyle/>
                    <a:p>
                      <a:r>
                        <a:rPr lang="en-GB" dirty="0" smtClean="0"/>
                        <a:t>60,000 words</a:t>
                      </a:r>
                      <a:endParaRPr lang="en-GB" dirty="0"/>
                    </a:p>
                  </a:txBody>
                  <a:tcPr/>
                </a:tc>
              </a:tr>
              <a:tr h="430155">
                <a:tc>
                  <a:txBody>
                    <a:bodyPr/>
                    <a:lstStyle/>
                    <a:p>
                      <a:r>
                        <a:rPr kumimoji="0" lang="en-GB" sz="1800" kern="1200" dirty="0" smtClean="0">
                          <a:solidFill>
                            <a:schemeClr val="dk1"/>
                          </a:solidFill>
                          <a:latin typeface="+mn-lt"/>
                          <a:ea typeface="+mn-ea"/>
                          <a:cs typeface="+mn-cs"/>
                        </a:rPr>
                        <a:t>White et al. (1990)</a:t>
                      </a:r>
                      <a:endParaRPr lang="en-GB" dirty="0"/>
                    </a:p>
                  </a:txBody>
                  <a:tcPr/>
                </a:tc>
                <a:tc>
                  <a:txBody>
                    <a:bodyPr/>
                    <a:lstStyle/>
                    <a:p>
                      <a:r>
                        <a:rPr lang="en-GB" dirty="0" smtClean="0"/>
                        <a:t>60,000 words</a:t>
                      </a:r>
                      <a:endParaRPr lang="en-GB" dirty="0"/>
                    </a:p>
                  </a:txBody>
                  <a:tcPr/>
                </a:tc>
              </a:tr>
              <a:tr h="430155">
                <a:tc>
                  <a:txBody>
                    <a:bodyPr/>
                    <a:lstStyle/>
                    <a:p>
                      <a:r>
                        <a:rPr kumimoji="0" lang="en-GB" sz="1800" kern="1200" dirty="0" err="1" smtClean="0">
                          <a:solidFill>
                            <a:schemeClr val="dk1"/>
                          </a:solidFill>
                          <a:latin typeface="+mn-lt"/>
                          <a:ea typeface="+mn-ea"/>
                          <a:cs typeface="+mn-cs"/>
                        </a:rPr>
                        <a:t>Goulden</a:t>
                      </a:r>
                      <a:r>
                        <a:rPr kumimoji="0" lang="en-GB" sz="1800" kern="1200" dirty="0" smtClean="0">
                          <a:solidFill>
                            <a:schemeClr val="dk1"/>
                          </a:solidFill>
                          <a:latin typeface="+mn-lt"/>
                          <a:ea typeface="+mn-ea"/>
                          <a:cs typeface="+mn-cs"/>
                        </a:rPr>
                        <a:t> et al. (1990) </a:t>
                      </a:r>
                      <a:endParaRPr lang="en-GB" dirty="0"/>
                    </a:p>
                  </a:txBody>
                  <a:tcPr/>
                </a:tc>
                <a:tc>
                  <a:txBody>
                    <a:bodyPr/>
                    <a:lstStyle/>
                    <a:p>
                      <a:r>
                        <a:rPr lang="en-GB" dirty="0" smtClean="0"/>
                        <a:t>17,200 words</a:t>
                      </a:r>
                      <a:endParaRPr lang="en-GB" dirty="0"/>
                    </a:p>
                  </a:txBody>
                  <a:tcPr/>
                </a:tc>
              </a:tr>
              <a:tr h="742460">
                <a:tc>
                  <a:txBody>
                    <a:bodyPr/>
                    <a:lstStyle/>
                    <a:p>
                      <a:r>
                        <a:rPr kumimoji="0" lang="en-GB" sz="1800" kern="1200" dirty="0" err="1" smtClean="0">
                          <a:solidFill>
                            <a:schemeClr val="dk1"/>
                          </a:solidFill>
                          <a:latin typeface="+mn-lt"/>
                          <a:ea typeface="+mn-ea"/>
                          <a:cs typeface="+mn-cs"/>
                        </a:rPr>
                        <a:t>D’Anna</a:t>
                      </a:r>
                      <a:r>
                        <a:rPr kumimoji="0" lang="en-GB" sz="1800" kern="1200" dirty="0" smtClean="0">
                          <a:solidFill>
                            <a:schemeClr val="dk1"/>
                          </a:solidFill>
                          <a:latin typeface="+mn-lt"/>
                          <a:ea typeface="+mn-ea"/>
                          <a:cs typeface="+mn-cs"/>
                        </a:rPr>
                        <a:t>, </a:t>
                      </a:r>
                      <a:r>
                        <a:rPr kumimoji="0" lang="en-GB" sz="1800" kern="1200" dirty="0" err="1" smtClean="0">
                          <a:solidFill>
                            <a:schemeClr val="dk1"/>
                          </a:solidFill>
                          <a:latin typeface="+mn-lt"/>
                          <a:ea typeface="+mn-ea"/>
                          <a:cs typeface="+mn-cs"/>
                        </a:rPr>
                        <a:t>Zechmeister</a:t>
                      </a:r>
                      <a:r>
                        <a:rPr kumimoji="0" lang="en-GB" sz="1800" kern="1200" dirty="0" smtClean="0">
                          <a:solidFill>
                            <a:schemeClr val="dk1"/>
                          </a:solidFill>
                          <a:latin typeface="+mn-lt"/>
                          <a:ea typeface="+mn-ea"/>
                          <a:cs typeface="+mn-cs"/>
                        </a:rPr>
                        <a:t> &amp; Hall (1991) </a:t>
                      </a:r>
                      <a:endParaRPr lang="en-GB" dirty="0"/>
                    </a:p>
                  </a:txBody>
                  <a:tcPr/>
                </a:tc>
                <a:tc>
                  <a:txBody>
                    <a:bodyPr/>
                    <a:lstStyle/>
                    <a:p>
                      <a:r>
                        <a:rPr kumimoji="0" lang="en-GB" sz="1800" kern="1200" dirty="0" smtClean="0">
                          <a:solidFill>
                            <a:schemeClr val="dk1"/>
                          </a:solidFill>
                          <a:latin typeface="+mn-lt"/>
                          <a:ea typeface="+mn-ea"/>
                          <a:cs typeface="+mn-cs"/>
                        </a:rPr>
                        <a:t>16,785 words  (14,076 words could actually be defined)</a:t>
                      </a:r>
                      <a:endParaRPr lang="en-GB" dirty="0"/>
                    </a:p>
                  </a:txBody>
                  <a:tcPr/>
                </a:tc>
              </a:tr>
              <a:tr h="468000">
                <a:tc>
                  <a:txBody>
                    <a:bodyPr/>
                    <a:lstStyle/>
                    <a:p>
                      <a:r>
                        <a:rPr lang="en-GB" dirty="0" smtClean="0"/>
                        <a:t>Milton (2009)</a:t>
                      </a:r>
                      <a:endParaRPr lang="en-GB" dirty="0"/>
                    </a:p>
                  </a:txBody>
                  <a:tcPr/>
                </a:tc>
                <a:tc>
                  <a:txBody>
                    <a:bodyPr/>
                    <a:lstStyle/>
                    <a:p>
                      <a:r>
                        <a:rPr lang="en-GB" dirty="0" smtClean="0"/>
                        <a:t>about 9,000 words</a:t>
                      </a:r>
                      <a:endParaRPr lang="en-GB"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Significance of </a:t>
            </a:r>
            <a:r>
              <a:rPr lang="en-GB" dirty="0" err="1" smtClean="0"/>
              <a:t>vocab</a:t>
            </a:r>
            <a:r>
              <a:rPr lang="en-GB" dirty="0" smtClean="0"/>
              <a:t> size</a:t>
            </a:r>
            <a:endParaRPr lang="en-GB" dirty="0"/>
          </a:p>
        </p:txBody>
      </p:sp>
      <p:sp>
        <p:nvSpPr>
          <p:cNvPr id="3" name="Content Placeholder 2"/>
          <p:cNvSpPr>
            <a:spLocks noGrp="1"/>
          </p:cNvSpPr>
          <p:nvPr>
            <p:ph sz="quarter" idx="1"/>
          </p:nvPr>
        </p:nvSpPr>
        <p:spPr/>
        <p:txBody>
          <a:bodyPr/>
          <a:lstStyle/>
          <a:p>
            <a:pPr>
              <a:buNone/>
            </a:pPr>
            <a:r>
              <a:rPr lang="en-GB" dirty="0" smtClean="0"/>
              <a:t>…  estimates are that each year children learn on average 3,000 words, only about 300 of which are explicitly taught to them in school (Duke and Carlisle 2010, 206-07).</a:t>
            </a:r>
          </a:p>
          <a:p>
            <a:pPr>
              <a:buNone/>
            </a:pPr>
            <a:endParaRPr lang="en-GB" dirty="0" smtClean="0"/>
          </a:p>
          <a:p>
            <a:r>
              <a:rPr lang="en-GB" dirty="0" smtClean="0"/>
              <a:t>The volumes of words acquired are so large they cannot be learned explicitly</a:t>
            </a:r>
          </a:p>
          <a:p>
            <a:r>
              <a:rPr lang="en-GB" dirty="0" smtClean="0"/>
              <a:t>So they must be acquired indirectly from other sources, probably reading (Nagy, 1988, 30). </a:t>
            </a:r>
          </a:p>
          <a:p>
            <a:endParaRPr lang="en-GB"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right colours jl">
  <a:themeElements>
    <a:clrScheme name="Bright colours jl 1">
      <a:dk1>
        <a:srgbClr val="000000"/>
      </a:dk1>
      <a:lt1>
        <a:srgbClr val="F8F8F8"/>
      </a:lt1>
      <a:dk2>
        <a:srgbClr val="BF0071"/>
      </a:dk2>
      <a:lt2>
        <a:srgbClr val="1C1C1C"/>
      </a:lt2>
      <a:accent1>
        <a:srgbClr val="BF0071"/>
      </a:accent1>
      <a:accent2>
        <a:srgbClr val="808080"/>
      </a:accent2>
      <a:accent3>
        <a:srgbClr val="FBFBFB"/>
      </a:accent3>
      <a:accent4>
        <a:srgbClr val="000000"/>
      </a:accent4>
      <a:accent5>
        <a:srgbClr val="DCAABB"/>
      </a:accent5>
      <a:accent6>
        <a:srgbClr val="737373"/>
      </a:accent6>
      <a:hlink>
        <a:srgbClr val="BF0071"/>
      </a:hlink>
      <a:folHlink>
        <a:srgbClr val="777777"/>
      </a:folHlink>
    </a:clrScheme>
    <a:fontScheme name="Bright colours jl">
      <a:majorFont>
        <a:latin typeface="Rdg Vesta"/>
        <a:ea typeface=""/>
        <a:cs typeface=""/>
      </a:majorFont>
      <a:minorFont>
        <a:latin typeface="Rdg Ves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Rdg Vesta" pitchFamily="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Rdg Vesta" pitchFamily="2" charset="0"/>
          </a:defRPr>
        </a:defPPr>
      </a:lstStyle>
    </a:lnDef>
  </a:objectDefaults>
  <a:extraClrSchemeLst>
    <a:extraClrScheme>
      <a:clrScheme name="Bright colours jl 1">
        <a:dk1>
          <a:srgbClr val="000000"/>
        </a:dk1>
        <a:lt1>
          <a:srgbClr val="F8F8F8"/>
        </a:lt1>
        <a:dk2>
          <a:srgbClr val="BF0071"/>
        </a:dk2>
        <a:lt2>
          <a:srgbClr val="1C1C1C"/>
        </a:lt2>
        <a:accent1>
          <a:srgbClr val="BF0071"/>
        </a:accent1>
        <a:accent2>
          <a:srgbClr val="808080"/>
        </a:accent2>
        <a:accent3>
          <a:srgbClr val="FBFBFB"/>
        </a:accent3>
        <a:accent4>
          <a:srgbClr val="000000"/>
        </a:accent4>
        <a:accent5>
          <a:srgbClr val="DCAABB"/>
        </a:accent5>
        <a:accent6>
          <a:srgbClr val="737373"/>
        </a:accent6>
        <a:hlink>
          <a:srgbClr val="BF0071"/>
        </a:hlink>
        <a:folHlink>
          <a:srgbClr val="777777"/>
        </a:folHlink>
      </a:clrScheme>
      <a:clrMap bg1="lt1" tx1="dk1" bg2="lt2" tx2="dk2" accent1="accent1" accent2="accent2" accent3="accent3" accent4="accent4" accent5="accent5" accent6="accent6" hlink="hlink" folHlink="folHlink"/>
    </a:extraClrScheme>
    <a:extraClrScheme>
      <a:clrScheme name="Bright colours jl 2">
        <a:dk1>
          <a:srgbClr val="000000"/>
        </a:dk1>
        <a:lt1>
          <a:srgbClr val="F8F8F8"/>
        </a:lt1>
        <a:dk2>
          <a:srgbClr val="642864"/>
        </a:dk2>
        <a:lt2>
          <a:srgbClr val="1C1C1C"/>
        </a:lt2>
        <a:accent1>
          <a:srgbClr val="642864"/>
        </a:accent1>
        <a:accent2>
          <a:srgbClr val="808080"/>
        </a:accent2>
        <a:accent3>
          <a:srgbClr val="FBFBFB"/>
        </a:accent3>
        <a:accent4>
          <a:srgbClr val="000000"/>
        </a:accent4>
        <a:accent5>
          <a:srgbClr val="B8ACB8"/>
        </a:accent5>
        <a:accent6>
          <a:srgbClr val="737373"/>
        </a:accent6>
        <a:hlink>
          <a:srgbClr val="642864"/>
        </a:hlink>
        <a:folHlink>
          <a:srgbClr val="777777"/>
        </a:folHlink>
      </a:clrScheme>
      <a:clrMap bg1="lt1" tx1="dk1" bg2="lt2" tx2="dk2" accent1="accent1" accent2="accent2" accent3="accent3" accent4="accent4" accent5="accent5" accent6="accent6" hlink="hlink" folHlink="folHlink"/>
    </a:extraClrScheme>
    <a:extraClrScheme>
      <a:clrScheme name="Bright colours jl 3">
        <a:dk1>
          <a:srgbClr val="000000"/>
        </a:dk1>
        <a:lt1>
          <a:srgbClr val="F8F8F8"/>
        </a:lt1>
        <a:dk2>
          <a:srgbClr val="0F5C9D"/>
        </a:dk2>
        <a:lt2>
          <a:srgbClr val="1C1C1C"/>
        </a:lt2>
        <a:accent1>
          <a:srgbClr val="0F5C9D"/>
        </a:accent1>
        <a:accent2>
          <a:srgbClr val="808080"/>
        </a:accent2>
        <a:accent3>
          <a:srgbClr val="FBFBFB"/>
        </a:accent3>
        <a:accent4>
          <a:srgbClr val="000000"/>
        </a:accent4>
        <a:accent5>
          <a:srgbClr val="AAB5CC"/>
        </a:accent5>
        <a:accent6>
          <a:srgbClr val="737373"/>
        </a:accent6>
        <a:hlink>
          <a:srgbClr val="0F5C9D"/>
        </a:hlink>
        <a:folHlink>
          <a:srgbClr val="777777"/>
        </a:folHlink>
      </a:clrScheme>
      <a:clrMap bg1="lt1" tx1="dk1" bg2="lt2" tx2="dk2" accent1="accent1" accent2="accent2" accent3="accent3" accent4="accent4" accent5="accent5" accent6="accent6" hlink="hlink" folHlink="folHlink"/>
    </a:extraClrScheme>
    <a:extraClrScheme>
      <a:clrScheme name="Bright colours jl 4">
        <a:dk1>
          <a:srgbClr val="000000"/>
        </a:dk1>
        <a:lt1>
          <a:srgbClr val="F8F8F8"/>
        </a:lt1>
        <a:dk2>
          <a:srgbClr val="FF6600"/>
        </a:dk2>
        <a:lt2>
          <a:srgbClr val="1C1C1C"/>
        </a:lt2>
        <a:accent1>
          <a:srgbClr val="FF6600"/>
        </a:accent1>
        <a:accent2>
          <a:srgbClr val="808080"/>
        </a:accent2>
        <a:accent3>
          <a:srgbClr val="FBFBFB"/>
        </a:accent3>
        <a:accent4>
          <a:srgbClr val="000000"/>
        </a:accent4>
        <a:accent5>
          <a:srgbClr val="FFB8AA"/>
        </a:accent5>
        <a:accent6>
          <a:srgbClr val="737373"/>
        </a:accent6>
        <a:hlink>
          <a:srgbClr val="FF6600"/>
        </a:hlink>
        <a:folHlink>
          <a:srgbClr val="777777"/>
        </a:folHlink>
      </a:clrScheme>
      <a:clrMap bg1="lt1" tx1="dk1" bg2="lt2" tx2="dk2" accent1="accent1" accent2="accent2" accent3="accent3" accent4="accent4" accent5="accent5" accent6="accent6" hlink="hlink" folHlink="folHlink"/>
    </a:extraClrScheme>
    <a:extraClrScheme>
      <a:clrScheme name="Bright colours jl 5">
        <a:dk1>
          <a:srgbClr val="000000"/>
        </a:dk1>
        <a:lt1>
          <a:srgbClr val="F8F8F8"/>
        </a:lt1>
        <a:dk2>
          <a:srgbClr val="12AD2B"/>
        </a:dk2>
        <a:lt2>
          <a:srgbClr val="1C1C1C"/>
        </a:lt2>
        <a:accent1>
          <a:srgbClr val="12AD2B"/>
        </a:accent1>
        <a:accent2>
          <a:srgbClr val="808080"/>
        </a:accent2>
        <a:accent3>
          <a:srgbClr val="FBFBFB"/>
        </a:accent3>
        <a:accent4>
          <a:srgbClr val="000000"/>
        </a:accent4>
        <a:accent5>
          <a:srgbClr val="AAD3AC"/>
        </a:accent5>
        <a:accent6>
          <a:srgbClr val="737373"/>
        </a:accent6>
        <a:hlink>
          <a:srgbClr val="12AD2B"/>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1741</TotalTime>
  <Words>4047</Words>
  <Application>Microsoft Office PowerPoint</Application>
  <PresentationFormat>On-screen Show (4:3)</PresentationFormat>
  <Paragraphs>451</Paragraphs>
  <Slides>51</Slides>
  <Notes>38</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Bright colours jl</vt:lpstr>
      <vt:lpstr>Key issues in vocabulary learning: developing intervention studies </vt:lpstr>
      <vt:lpstr>Setting the research agenda</vt:lpstr>
      <vt:lpstr>What do teachers find important?</vt:lpstr>
      <vt:lpstr>Macaro (2003)</vt:lpstr>
      <vt:lpstr>Vocabuild survey</vt:lpstr>
      <vt:lpstr>Overview</vt:lpstr>
      <vt:lpstr>Project 1: Vocabulary size</vt:lpstr>
      <vt:lpstr>Vocab size of native speakers</vt:lpstr>
      <vt:lpstr>Significance of vocab size</vt:lpstr>
      <vt:lpstr>Significance of vocab size </vt:lpstr>
      <vt:lpstr>The research question</vt:lpstr>
      <vt:lpstr>Subjects</vt:lpstr>
      <vt:lpstr>Experimental design </vt:lpstr>
      <vt:lpstr>Results and multilingualism</vt:lpstr>
      <vt:lpstr>Frequency effect</vt:lpstr>
      <vt:lpstr>Scores by university level</vt:lpstr>
      <vt:lpstr>Vocab size and degree class (Swansea)</vt:lpstr>
      <vt:lpstr>Vocab size and degree class (UWE)</vt:lpstr>
      <vt:lpstr>Implications 1</vt:lpstr>
      <vt:lpstr>Implications 2</vt:lpstr>
      <vt:lpstr>Project 2: Learning to express movement </vt:lpstr>
      <vt:lpstr>overview</vt:lpstr>
      <vt:lpstr>Motion verbs in Little Red Riding Hood</vt:lpstr>
      <vt:lpstr>Clarence’s dream</vt:lpstr>
      <vt:lpstr>Motion in politics…</vt:lpstr>
      <vt:lpstr>Motion event</vt:lpstr>
      <vt:lpstr>Motion event</vt:lpstr>
      <vt:lpstr>Types of motion</vt:lpstr>
      <vt:lpstr>Chassé-croisé (Vinay &amp; Darbelnet, 1958)</vt:lpstr>
      <vt:lpstr>Typological differences</vt:lpstr>
      <vt:lpstr>‘Boundary-crossing constraint’  (Slobin &amp; Hoiting 1994)</vt:lpstr>
      <vt:lpstr>Can L2-learners restructure their preferred way of construing a motion event?</vt:lpstr>
      <vt:lpstr>Importance of transfer</vt:lpstr>
      <vt:lpstr>Cognitive restructuring?</vt:lpstr>
      <vt:lpstr>Partial overlap between French and English</vt:lpstr>
      <vt:lpstr>Informants (N = 128)</vt:lpstr>
      <vt:lpstr>What does the man with the cap do?</vt:lpstr>
      <vt:lpstr>Overall distribution of motion verbs</vt:lpstr>
      <vt:lpstr>Individual verb trajectories</vt:lpstr>
      <vt:lpstr>Overall comparisons</vt:lpstr>
      <vt:lpstr>Learnability and teachability</vt:lpstr>
      <vt:lpstr>Further research</vt:lpstr>
      <vt:lpstr>Strategies for developing  vocabulary</vt:lpstr>
      <vt:lpstr>Strategies for teaching keywords (EAL children)</vt:lpstr>
      <vt:lpstr>Conclusion: towards intervention studies</vt:lpstr>
      <vt:lpstr>Slide 46</vt:lpstr>
      <vt:lpstr>References</vt:lpstr>
      <vt:lpstr>Slide 48</vt:lpstr>
      <vt:lpstr>Slide 49</vt:lpstr>
      <vt:lpstr>Slide 50</vt:lpstr>
      <vt:lpstr>Web resources</vt:lpstr>
    </vt:vector>
  </TitlesOfParts>
  <Company>South Gloucestershire Council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Alison Cameron (ID: acy on SGC891177)</dc:creator>
  <cp:lastModifiedBy>yf903040</cp:lastModifiedBy>
  <cp:revision>169</cp:revision>
  <dcterms:created xsi:type="dcterms:W3CDTF">2011-01-12T15:05:03Z</dcterms:created>
  <dcterms:modified xsi:type="dcterms:W3CDTF">2012-02-02T09:06:31Z</dcterms:modified>
</cp:coreProperties>
</file>