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21" r:id="rId3"/>
    <p:sldId id="320" r:id="rId4"/>
    <p:sldId id="336" r:id="rId5"/>
    <p:sldId id="338" r:id="rId6"/>
    <p:sldId id="330" r:id="rId7"/>
    <p:sldId id="322" r:id="rId8"/>
    <p:sldId id="326" r:id="rId9"/>
    <p:sldId id="331" r:id="rId10"/>
    <p:sldId id="298" r:id="rId11"/>
    <p:sldId id="299" r:id="rId12"/>
    <p:sldId id="328" r:id="rId13"/>
    <p:sldId id="319" r:id="rId14"/>
    <p:sldId id="306" r:id="rId15"/>
    <p:sldId id="304" r:id="rId16"/>
    <p:sldId id="305" r:id="rId17"/>
    <p:sldId id="332" r:id="rId18"/>
    <p:sldId id="329" r:id="rId19"/>
    <p:sldId id="333" r:id="rId20"/>
    <p:sldId id="335" r:id="rId21"/>
    <p:sldId id="280" r:id="rId22"/>
  </p:sldIdLst>
  <p:sldSz cx="9144000" cy="6858000" type="screen4x3"/>
  <p:notesSz cx="6648450" cy="98504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68"/>
    <a:srgbClr val="EF2179"/>
    <a:srgbClr val="F97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6" autoAdjust="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elli\Dropbox\PhD\Questionnaires\Results\Round%201_overal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wielli\Dropbox\PhD\Questionnaires\Results\Round%201_over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ielli\Dropbox\PhD\Questionnaires\Results\Round%201_overa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ielli\Dropbox\PhD\Data%20collection\Questionnaires\Results\Round%201_over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ielli\Dropbox\PhD\Questionnaires\Results\Round%202_over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ielli\Dropbox\PhD\Questionnaires\Results\Round%201_overal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ielli\Dropbox\PhD\Questionnaires\Results\Round%201_overal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wielli\Dropbox\PhD\Questionnaires\Results\Round%202_overal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wielli\Dropbox\PhD\Questionnaires\Results\Round%201_overal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wielli\Dropbox\PhD\Questionnaires\Results\Round%202_over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GB" sz="2000" dirty="0"/>
              <a:t>C </a:t>
            </a:r>
            <a:r>
              <a:rPr lang="en-GB" sz="2000" dirty="0" smtClean="0"/>
              <a:t>3/1. </a:t>
            </a:r>
            <a:r>
              <a:rPr lang="en-GB" sz="2000" dirty="0"/>
              <a:t>Did you come across the concept of the Integrated Approach when you investigated this university?</a:t>
            </a:r>
          </a:p>
        </c:rich>
      </c:tx>
      <c:layout/>
      <c:overlay val="0"/>
    </c:title>
    <c:autoTitleDeleted val="0"/>
    <c:plotArea>
      <c:layout/>
      <c:pieChart>
        <c:varyColors val="1"/>
        <c:ser>
          <c:idx val="0"/>
          <c:order val="0"/>
          <c:tx>
            <c:strRef>
              <c:f>Sheet2!$A$8</c:f>
              <c:strCache>
                <c:ptCount val="1"/>
                <c:pt idx="0">
                  <c:v>C 3. Did you come across the concept of the "integrated approach" when you investigated this university?</c:v>
                </c:pt>
              </c:strCache>
            </c:strRef>
          </c:tx>
          <c:dPt>
            <c:idx val="0"/>
            <c:bubble3D val="0"/>
            <c:spPr>
              <a:solidFill>
                <a:srgbClr val="00B050"/>
              </a:solidFill>
            </c:spPr>
          </c:dPt>
          <c:dPt>
            <c:idx val="1"/>
            <c:bubble3D val="0"/>
            <c:spPr>
              <a:solidFill>
                <a:srgbClr val="0070C0"/>
              </a:solidFill>
            </c:spPr>
          </c:dPt>
          <c:dPt>
            <c:idx val="2"/>
            <c:bubble3D val="0"/>
            <c:spPr>
              <a:solidFill>
                <a:srgbClr val="FFFFFF"/>
              </a:solidFill>
              <a:ln>
                <a:solidFill>
                  <a:srgbClr val="4D4F53"/>
                </a:solidFill>
              </a:ln>
            </c:spPr>
          </c:dPt>
          <c:dLbls>
            <c:dLbl>
              <c:idx val="0"/>
              <c:layout>
                <c:manualLayout>
                  <c:x val="-8.7576552930884169E-4"/>
                  <c:y val="-4.80606590842812E-3"/>
                </c:manualLayout>
              </c:layout>
              <c:showLegendKey val="0"/>
              <c:showVal val="0"/>
              <c:showCatName val="0"/>
              <c:showSerName val="0"/>
              <c:showPercent val="1"/>
              <c:showBubbleSize val="0"/>
            </c:dLbl>
            <c:dLbl>
              <c:idx val="1"/>
              <c:layout>
                <c:manualLayout>
                  <c:x val="8.8479877515310595E-3"/>
                  <c:y val="1.0734908136482941E-2"/>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Sheet2!$B$7:$D$7</c:f>
              <c:strCache>
                <c:ptCount val="3"/>
                <c:pt idx="0">
                  <c:v>yes</c:v>
                </c:pt>
                <c:pt idx="1">
                  <c:v>no</c:v>
                </c:pt>
                <c:pt idx="2">
                  <c:v>n/a</c:v>
                </c:pt>
              </c:strCache>
            </c:strRef>
          </c:cat>
          <c:val>
            <c:numRef>
              <c:f>Sheet2!$B$8:$D$8</c:f>
              <c:numCache>
                <c:formatCode>General</c:formatCode>
                <c:ptCount val="3"/>
                <c:pt idx="0">
                  <c:v>23</c:v>
                </c:pt>
                <c:pt idx="1">
                  <c:v>35</c:v>
                </c:pt>
                <c:pt idx="2">
                  <c:v>2</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GB" sz="2000" dirty="0"/>
              <a:t>D </a:t>
            </a:r>
            <a:r>
              <a:rPr lang="en-GB" sz="2000" dirty="0" smtClean="0"/>
              <a:t>30/1. </a:t>
            </a:r>
            <a:r>
              <a:rPr lang="en-GB" sz="2000" dirty="0"/>
              <a:t>I believe that my YA was more beneficial and successful because I had been taught exclusively in German in Y1 and 2.</a:t>
            </a:r>
          </a:p>
        </c:rich>
      </c:tx>
      <c:overlay val="0"/>
    </c:title>
    <c:autoTitleDeleted val="0"/>
    <c:plotArea>
      <c:layout/>
      <c:pieChart>
        <c:varyColors val="1"/>
        <c:ser>
          <c:idx val="0"/>
          <c:order val="0"/>
          <c:tx>
            <c:strRef>
              <c:f>Sheet4!$A$121</c:f>
              <c:strCache>
                <c:ptCount val="1"/>
                <c:pt idx="0">
                  <c:v>30. I believe that my YA was more beneficial and successful because I had been taught exclusively in German in Y1 and 2.</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Pt>
            <c:idx val="4"/>
            <c:bubble3D val="0"/>
            <c:spPr>
              <a:solidFill>
                <a:schemeClr val="bg1"/>
              </a:solidFill>
              <a:ln>
                <a:solidFill>
                  <a:srgbClr val="4D4F53"/>
                </a:solidFill>
              </a:ln>
            </c:spPr>
          </c:dPt>
          <c:dLbls>
            <c:txPr>
              <a:bodyPr/>
              <a:lstStyle/>
              <a:p>
                <a:pPr>
                  <a:defRPr sz="1400"/>
                </a:pPr>
                <a:endParaRPr lang="en-US"/>
              </a:p>
            </c:txPr>
            <c:dLblPos val="outEnd"/>
            <c:showLegendKey val="0"/>
            <c:showVal val="0"/>
            <c:showCatName val="0"/>
            <c:showSerName val="0"/>
            <c:showPercent val="1"/>
            <c:showBubbleSize val="0"/>
            <c:showLeaderLines val="1"/>
          </c:dLbls>
          <c:cat>
            <c:strRef>
              <c:f>Sheet4!$B$120:$F$120</c:f>
              <c:strCache>
                <c:ptCount val="5"/>
                <c:pt idx="0">
                  <c:v>stongly agree</c:v>
                </c:pt>
                <c:pt idx="1">
                  <c:v>agree</c:v>
                </c:pt>
                <c:pt idx="2">
                  <c:v>disagree</c:v>
                </c:pt>
                <c:pt idx="3">
                  <c:v>strongly disagree</c:v>
                </c:pt>
                <c:pt idx="4">
                  <c:v>n/a</c:v>
                </c:pt>
              </c:strCache>
            </c:strRef>
          </c:cat>
          <c:val>
            <c:numRef>
              <c:f>Sheet4!$B$121:$F$121</c:f>
              <c:numCache>
                <c:formatCode>General</c:formatCode>
                <c:ptCount val="5"/>
                <c:pt idx="0">
                  <c:v>9</c:v>
                </c:pt>
                <c:pt idx="1">
                  <c:v>6</c:v>
                </c:pt>
                <c:pt idx="2">
                  <c:v>1</c:v>
                </c:pt>
                <c:pt idx="4">
                  <c:v>1</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C </a:t>
            </a:r>
            <a:r>
              <a:rPr lang="en-US" sz="2000" dirty="0" smtClean="0"/>
              <a:t>4/1. </a:t>
            </a:r>
            <a:r>
              <a:rPr lang="en-US" sz="2000" dirty="0"/>
              <a:t>Did the Integrated Approach used at this university play a part in your decision to come to this institution?</a:t>
            </a:r>
          </a:p>
        </c:rich>
      </c:tx>
      <c:layout/>
      <c:overlay val="0"/>
    </c:title>
    <c:autoTitleDeleted val="0"/>
    <c:plotArea>
      <c:layout/>
      <c:pieChart>
        <c:varyColors val="1"/>
        <c:ser>
          <c:idx val="0"/>
          <c:order val="0"/>
          <c:tx>
            <c:strRef>
              <c:f>Sheet2!$A$11</c:f>
              <c:strCache>
                <c:ptCount val="1"/>
                <c:pt idx="0">
                  <c:v>C 4. Did the Integrated Approach used at this university play a part in your decision to come to this institution?</c:v>
                </c:pt>
              </c:strCache>
            </c:strRef>
          </c:tx>
          <c:dPt>
            <c:idx val="0"/>
            <c:bubble3D val="0"/>
            <c:spPr>
              <a:solidFill>
                <a:srgbClr val="00B050"/>
              </a:solidFill>
            </c:spPr>
          </c:dPt>
          <c:dPt>
            <c:idx val="1"/>
            <c:bubble3D val="0"/>
            <c:spPr>
              <a:solidFill>
                <a:srgbClr val="0070C0"/>
              </a:solidFill>
            </c:spPr>
          </c:dPt>
          <c:dPt>
            <c:idx val="2"/>
            <c:bubble3D val="0"/>
            <c:spPr>
              <a:solidFill>
                <a:schemeClr val="bg1"/>
              </a:solidFill>
              <a:ln>
                <a:solidFill>
                  <a:srgbClr val="4D4F53"/>
                </a:solidFill>
              </a:ln>
            </c:spPr>
          </c:dPt>
          <c:dLbls>
            <c:dLbl>
              <c:idx val="0"/>
              <c:layout>
                <c:manualLayout>
                  <c:x val="-6.6457497410524992E-3"/>
                  <c:y val="-2.8580531207183988E-2"/>
                </c:manualLayout>
              </c:layout>
              <c:showLegendKey val="0"/>
              <c:showVal val="0"/>
              <c:showCatName val="0"/>
              <c:showSerName val="0"/>
              <c:showPercent val="1"/>
              <c:showBubbleSize val="0"/>
            </c:dLbl>
            <c:dLbl>
              <c:idx val="1"/>
              <c:layout>
                <c:manualLayout>
                  <c:x val="5.3145282127090417E-2"/>
                  <c:y val="-3.2142821769920282E-2"/>
                </c:manualLayout>
              </c:layout>
              <c:showLegendKey val="0"/>
              <c:showVal val="0"/>
              <c:showCatName val="0"/>
              <c:showSerName val="0"/>
              <c:showPercent val="1"/>
              <c:showBubbleSize val="0"/>
            </c:dLbl>
            <c:dLbl>
              <c:idx val="2"/>
              <c:layout>
                <c:manualLayout>
                  <c:x val="2.1298056133787799E-3"/>
                  <c:y val="-8.1004968718533261E-3"/>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Sheet2!$B$10:$D$10</c:f>
              <c:strCache>
                <c:ptCount val="3"/>
                <c:pt idx="0">
                  <c:v>yes</c:v>
                </c:pt>
                <c:pt idx="1">
                  <c:v>no</c:v>
                </c:pt>
                <c:pt idx="2">
                  <c:v>n/a</c:v>
                </c:pt>
              </c:strCache>
            </c:strRef>
          </c:cat>
          <c:val>
            <c:numRef>
              <c:f>Sheet2!$B$11:$D$11</c:f>
              <c:numCache>
                <c:formatCode>General</c:formatCode>
                <c:ptCount val="3"/>
                <c:pt idx="0">
                  <c:v>22</c:v>
                </c:pt>
                <c:pt idx="1">
                  <c:v>11</c:v>
                </c:pt>
                <c:pt idx="2">
                  <c:v>27</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B 5/1. Up to A-levels, how much classroom interaction was in German?</a:t>
            </a:r>
          </a:p>
        </c:rich>
      </c:tx>
      <c:layout/>
      <c:overlay val="0"/>
    </c:title>
    <c:autoTitleDeleted val="0"/>
    <c:plotArea>
      <c:layout/>
      <c:pieChart>
        <c:varyColors val="1"/>
        <c:ser>
          <c:idx val="0"/>
          <c:order val="0"/>
          <c:tx>
            <c:strRef>
              <c:f>Sheet1!$A$23</c:f>
              <c:strCache>
                <c:ptCount val="1"/>
                <c:pt idx="0">
                  <c:v>B 5. Up to A-levels, how much classroom interaction was in German?</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Pt>
            <c:idx val="3"/>
            <c:bubble3D val="0"/>
            <c:spPr>
              <a:solidFill>
                <a:schemeClr val="tx1"/>
              </a:solidFill>
            </c:spPr>
          </c:dPt>
          <c:dPt>
            <c:idx val="4"/>
            <c:bubble3D val="0"/>
            <c:spPr>
              <a:solidFill>
                <a:srgbClr val="FFFFFF"/>
              </a:solidFill>
              <a:ln>
                <a:solidFill>
                  <a:srgbClr val="4D4F53"/>
                </a:solidFill>
              </a:ln>
            </c:spPr>
          </c:dPt>
          <c:dLbls>
            <c:dLbl>
              <c:idx val="2"/>
              <c:layout>
                <c:manualLayout>
                  <c:x val="0.1953947879378827"/>
                  <c:y val="-7.6379491805743438E-2"/>
                </c:manualLayout>
              </c:layout>
              <c:dLblPos val="bestFit"/>
              <c:showLegendKey val="0"/>
              <c:showVal val="0"/>
              <c:showCatName val="0"/>
              <c:showSerName val="0"/>
              <c:showPercent val="1"/>
              <c:showBubbleSize val="0"/>
            </c:dLbl>
            <c:txPr>
              <a:bodyPr/>
              <a:lstStyle/>
              <a:p>
                <a:pPr>
                  <a:defRPr sz="1800"/>
                </a:pPr>
                <a:endParaRPr lang="en-US"/>
              </a:p>
            </c:txPr>
            <c:dLblPos val="outEnd"/>
            <c:showLegendKey val="0"/>
            <c:showVal val="0"/>
            <c:showCatName val="0"/>
            <c:showSerName val="0"/>
            <c:showPercent val="1"/>
            <c:showBubbleSize val="0"/>
            <c:showLeaderLines val="1"/>
          </c:dLbls>
          <c:cat>
            <c:strRef>
              <c:f>Sheet1!$B$22:$F$22</c:f>
              <c:strCache>
                <c:ptCount val="5"/>
                <c:pt idx="0">
                  <c:v>100-75%</c:v>
                </c:pt>
                <c:pt idx="1">
                  <c:v>75-50%</c:v>
                </c:pt>
                <c:pt idx="2">
                  <c:v>50-25%</c:v>
                </c:pt>
                <c:pt idx="3">
                  <c:v>25-0%</c:v>
                </c:pt>
                <c:pt idx="4">
                  <c:v>n/a</c:v>
                </c:pt>
              </c:strCache>
            </c:strRef>
          </c:cat>
          <c:val>
            <c:numRef>
              <c:f>Sheet1!$B$23:$F$23</c:f>
              <c:numCache>
                <c:formatCode>General</c:formatCode>
                <c:ptCount val="5"/>
                <c:pt idx="0">
                  <c:v>7</c:v>
                </c:pt>
                <c:pt idx="1">
                  <c:v>14</c:v>
                </c:pt>
                <c:pt idx="2">
                  <c:v>19</c:v>
                </c:pt>
                <c:pt idx="3">
                  <c:v>17</c:v>
                </c:pt>
                <c:pt idx="4">
                  <c:v>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8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Sheet3!$A$38</c:f>
              <c:strCache>
                <c:ptCount val="1"/>
                <c:pt idx="0">
                  <c:v>20. I consider using German to communicate in class a beneficial and rewarding challenge.</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Pt>
            <c:idx val="4"/>
            <c:bubble3D val="0"/>
            <c:spPr>
              <a:solidFill>
                <a:schemeClr val="accent3"/>
              </a:solidFill>
              <a:ln>
                <a:solidFill>
                  <a:srgbClr val="4D4F53"/>
                </a:solidFill>
              </a:ln>
            </c:spPr>
          </c:dPt>
          <c:dLbls>
            <c:dLbl>
              <c:idx val="0"/>
              <c:layout>
                <c:manualLayout>
                  <c:x val="-0.1684461412795403"/>
                  <c:y val="-0.29949502466183003"/>
                </c:manualLayout>
              </c:layout>
              <c:dLblPos val="bestFit"/>
              <c:showLegendKey val="0"/>
              <c:showVal val="0"/>
              <c:showCatName val="0"/>
              <c:showSerName val="0"/>
              <c:showPercent val="1"/>
              <c:showBubbleSize val="0"/>
            </c:dLbl>
            <c:dLbl>
              <c:idx val="1"/>
              <c:layout>
                <c:manualLayout>
                  <c:x val="0.19705020300625439"/>
                  <c:y val="0.20631879476703874"/>
                </c:manualLayout>
              </c:layout>
              <c:dLblPos val="bestFit"/>
              <c:showLegendKey val="0"/>
              <c:showVal val="0"/>
              <c:showCatName val="0"/>
              <c:showSerName val="0"/>
              <c:showPercent val="1"/>
              <c:showBubbleSize val="0"/>
            </c:dLbl>
            <c:dLbl>
              <c:idx val="4"/>
              <c:layout>
                <c:manualLayout>
                  <c:x val="1.3451895175488981E-2"/>
                  <c:y val="-5.5990251524081517E-3"/>
                </c:manualLayout>
              </c:layout>
              <c:dLblPos val="bestFit"/>
              <c:showLegendKey val="0"/>
              <c:showVal val="0"/>
              <c:showCatName val="0"/>
              <c:showSerName val="0"/>
              <c:showPercent val="1"/>
              <c:showBubbleSize val="0"/>
            </c:dLbl>
            <c:txPr>
              <a:bodyPr/>
              <a:lstStyle/>
              <a:p>
                <a:pPr>
                  <a:defRPr sz="1400"/>
                </a:pPr>
                <a:endParaRPr lang="en-US"/>
              </a:p>
            </c:txPr>
            <c:dLblPos val="outEnd"/>
            <c:showLegendKey val="0"/>
            <c:showVal val="0"/>
            <c:showCatName val="0"/>
            <c:showSerName val="0"/>
            <c:showPercent val="1"/>
            <c:showBubbleSize val="0"/>
            <c:showLeaderLines val="0"/>
          </c:dLbls>
          <c:cat>
            <c:strRef>
              <c:f>Sheet3!$B$37:$F$37</c:f>
              <c:strCache>
                <c:ptCount val="5"/>
                <c:pt idx="0">
                  <c:v>strongly agree</c:v>
                </c:pt>
                <c:pt idx="1">
                  <c:v>agree</c:v>
                </c:pt>
                <c:pt idx="2">
                  <c:v>disagree</c:v>
                </c:pt>
                <c:pt idx="3">
                  <c:v>strongly disagree</c:v>
                </c:pt>
                <c:pt idx="4">
                  <c:v>n/a</c:v>
                </c:pt>
              </c:strCache>
            </c:strRef>
          </c:cat>
          <c:val>
            <c:numRef>
              <c:f>Sheet3!$B$38:$F$38</c:f>
              <c:numCache>
                <c:formatCode>General</c:formatCode>
                <c:ptCount val="5"/>
                <c:pt idx="0">
                  <c:v>26</c:v>
                </c:pt>
                <c:pt idx="1">
                  <c:v>26</c:v>
                </c:pt>
                <c:pt idx="2">
                  <c:v>4</c:v>
                </c:pt>
                <c:pt idx="3">
                  <c:v>1</c:v>
                </c:pt>
                <c:pt idx="4">
                  <c:v>1</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Sheet4!$A$86</c:f>
              <c:strCache>
                <c:ptCount val="1"/>
                <c:pt idx="0">
                  <c:v>D 20. I consider using German to communicate in class a beneficial and rewarding challenge.</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Lbls>
            <c:dLbl>
              <c:idx val="0"/>
              <c:layout>
                <c:manualLayout>
                  <c:x val="-0.11596884973206925"/>
                  <c:y val="0.27376820413608277"/>
                </c:manualLayout>
              </c:layout>
              <c:dLblPos val="bestFit"/>
              <c:showLegendKey val="0"/>
              <c:showVal val="0"/>
              <c:showCatName val="0"/>
              <c:showSerName val="0"/>
              <c:showPercent val="1"/>
              <c:showBubbleSize val="0"/>
            </c:dLbl>
            <c:dLbl>
              <c:idx val="1"/>
              <c:layout>
                <c:manualLayout>
                  <c:x val="0.10872079662381515"/>
                  <c:y val="0.33040990154354877"/>
                </c:manualLayout>
              </c:layout>
              <c:dLblPos val="bestFit"/>
              <c:showLegendKey val="0"/>
              <c:showVal val="0"/>
              <c:showCatName val="0"/>
              <c:showSerName val="0"/>
              <c:showPercent val="1"/>
              <c:showBubbleSize val="0"/>
            </c:dLbl>
            <c:txPr>
              <a:bodyPr/>
              <a:lstStyle/>
              <a:p>
                <a:pPr>
                  <a:defRPr sz="1400"/>
                </a:pPr>
                <a:endParaRPr lang="en-US"/>
              </a:p>
            </c:txPr>
            <c:dLblPos val="outEnd"/>
            <c:showLegendKey val="0"/>
            <c:showVal val="0"/>
            <c:showCatName val="0"/>
            <c:showSerName val="0"/>
            <c:showPercent val="1"/>
            <c:showBubbleSize val="0"/>
            <c:showLeaderLines val="0"/>
          </c:dLbls>
          <c:cat>
            <c:strRef>
              <c:f>Sheet4!$B$85:$E$85</c:f>
              <c:strCache>
                <c:ptCount val="4"/>
                <c:pt idx="0">
                  <c:v>strongly agree</c:v>
                </c:pt>
                <c:pt idx="1">
                  <c:v>agree</c:v>
                </c:pt>
                <c:pt idx="2">
                  <c:v>disagree</c:v>
                </c:pt>
                <c:pt idx="3">
                  <c:v>strongly disagree</c:v>
                </c:pt>
              </c:strCache>
            </c:strRef>
          </c:cat>
          <c:val>
            <c:numRef>
              <c:f>Sheet4!$B$86:$E$86</c:f>
              <c:numCache>
                <c:formatCode>General</c:formatCode>
                <c:ptCount val="4"/>
                <c:pt idx="0">
                  <c:v>32</c:v>
                </c:pt>
                <c:pt idx="1">
                  <c:v>25</c:v>
                </c:pt>
                <c:pt idx="2">
                  <c:v>3</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4102671024540889"/>
          <c:y val="0.21228224930253625"/>
          <c:w val="0.19591330548279146"/>
          <c:h val="0.46148953110358332"/>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Sheet4!$A$104</c:f>
              <c:strCache>
                <c:ptCount val="1"/>
                <c:pt idx="0">
                  <c:v>D 26. I believe that, without the Integrated Approach, my language skills would not have improved as significantly as they have.</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Pt>
            <c:idx val="4"/>
            <c:bubble3D val="0"/>
            <c:spPr>
              <a:solidFill>
                <a:schemeClr val="bg1"/>
              </a:solidFill>
              <a:ln>
                <a:solidFill>
                  <a:srgbClr val="4D4F53"/>
                </a:solidFill>
              </a:ln>
            </c:spPr>
          </c:dPt>
          <c:dLbls>
            <c:txPr>
              <a:bodyPr/>
              <a:lstStyle/>
              <a:p>
                <a:pPr>
                  <a:defRPr sz="1400"/>
                </a:pPr>
                <a:endParaRPr lang="en-US"/>
              </a:p>
            </c:txPr>
            <c:dLblPos val="outEnd"/>
            <c:showLegendKey val="0"/>
            <c:showVal val="0"/>
            <c:showCatName val="0"/>
            <c:showSerName val="0"/>
            <c:showPercent val="1"/>
            <c:showBubbleSize val="0"/>
            <c:showLeaderLines val="1"/>
          </c:dLbls>
          <c:cat>
            <c:strRef>
              <c:f>Sheet4!$B$103:$F$103</c:f>
              <c:strCache>
                <c:ptCount val="5"/>
                <c:pt idx="0">
                  <c:v>strongly agree</c:v>
                </c:pt>
                <c:pt idx="1">
                  <c:v>agree</c:v>
                </c:pt>
                <c:pt idx="2">
                  <c:v>disagree</c:v>
                </c:pt>
                <c:pt idx="3">
                  <c:v>strongly disagree</c:v>
                </c:pt>
                <c:pt idx="4">
                  <c:v>n/a</c:v>
                </c:pt>
              </c:strCache>
            </c:strRef>
          </c:cat>
          <c:val>
            <c:numRef>
              <c:f>Sheet4!$B$104:$F$104</c:f>
              <c:numCache>
                <c:formatCode>General</c:formatCode>
                <c:ptCount val="5"/>
                <c:pt idx="0">
                  <c:v>13</c:v>
                </c:pt>
                <c:pt idx="1">
                  <c:v>17</c:v>
                </c:pt>
                <c:pt idx="2">
                  <c:v>2</c:v>
                </c:pt>
                <c:pt idx="3">
                  <c:v>1</c:v>
                </c:pt>
                <c:pt idx="4">
                  <c:v>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351040360594853"/>
          <c:y val="0.28802032909041902"/>
          <c:w val="0.18933701340152434"/>
          <c:h val="0.50375361518971062"/>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Sheet3!$A$56</c:f>
              <c:strCache>
                <c:ptCount val="1"/>
                <c:pt idx="0">
                  <c:v>26. I believe that, without the Integrated Approach, my language skills would not have improved as significantly as they have.</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Pt>
            <c:idx val="4"/>
            <c:bubble3D val="0"/>
            <c:spPr>
              <a:solidFill>
                <a:schemeClr val="bg1"/>
              </a:solidFill>
              <a:ln>
                <a:solidFill>
                  <a:srgbClr val="4D4F53"/>
                </a:solidFill>
              </a:ln>
            </c:spPr>
          </c:dPt>
          <c:dLbls>
            <c:txPr>
              <a:bodyPr/>
              <a:lstStyle/>
              <a:p>
                <a:pPr>
                  <a:defRPr sz="1400"/>
                </a:pPr>
                <a:endParaRPr lang="en-US"/>
              </a:p>
            </c:txPr>
            <c:dLblPos val="outEnd"/>
            <c:showLegendKey val="0"/>
            <c:showVal val="0"/>
            <c:showCatName val="0"/>
            <c:showSerName val="0"/>
            <c:showPercent val="1"/>
            <c:showBubbleSize val="0"/>
            <c:showLeaderLines val="1"/>
          </c:dLbls>
          <c:cat>
            <c:strRef>
              <c:f>Sheet3!$B$55:$F$55</c:f>
              <c:strCache>
                <c:ptCount val="5"/>
                <c:pt idx="0">
                  <c:v>strongly agree</c:v>
                </c:pt>
                <c:pt idx="1">
                  <c:v>agree</c:v>
                </c:pt>
                <c:pt idx="2">
                  <c:v>disagree</c:v>
                </c:pt>
                <c:pt idx="3">
                  <c:v>strongly disagree</c:v>
                </c:pt>
                <c:pt idx="4">
                  <c:v>n/a</c:v>
                </c:pt>
              </c:strCache>
            </c:strRef>
          </c:cat>
          <c:val>
            <c:numRef>
              <c:f>Sheet3!$B$56:$F$56</c:f>
              <c:numCache>
                <c:formatCode>General</c:formatCode>
                <c:ptCount val="5"/>
                <c:pt idx="0">
                  <c:v>12</c:v>
                </c:pt>
                <c:pt idx="1">
                  <c:v>15</c:v>
                </c:pt>
                <c:pt idx="2">
                  <c:v>1</c:v>
                </c:pt>
                <c:pt idx="3">
                  <c:v>2</c:v>
                </c:pt>
                <c:pt idx="4">
                  <c:v>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Sheet4!$A$117</c:f>
              <c:strCache>
                <c:ptCount val="1"/>
                <c:pt idx="0">
                  <c:v>D 30. I feel more comfortable about going abroad next year because I have got used to using German to communicate in and out of class.</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Pt>
            <c:idx val="4"/>
            <c:bubble3D val="0"/>
            <c:spPr>
              <a:solidFill>
                <a:schemeClr val="bg1"/>
              </a:solidFill>
              <a:ln>
                <a:solidFill>
                  <a:schemeClr val="tx1"/>
                </a:solidFill>
              </a:ln>
            </c:spPr>
          </c:dPt>
          <c:dLbls>
            <c:txPr>
              <a:bodyPr/>
              <a:lstStyle/>
              <a:p>
                <a:pPr>
                  <a:defRPr sz="1400"/>
                </a:pPr>
                <a:endParaRPr lang="en-US"/>
              </a:p>
            </c:txPr>
            <c:dLblPos val="outEnd"/>
            <c:showLegendKey val="0"/>
            <c:showVal val="0"/>
            <c:showCatName val="0"/>
            <c:showSerName val="0"/>
            <c:showPercent val="1"/>
            <c:showBubbleSize val="0"/>
            <c:showLeaderLines val="0"/>
          </c:dLbls>
          <c:cat>
            <c:strRef>
              <c:f>Sheet4!$B$116:$F$116</c:f>
              <c:strCache>
                <c:ptCount val="5"/>
                <c:pt idx="0">
                  <c:v>stongly agree</c:v>
                </c:pt>
                <c:pt idx="1">
                  <c:v>agree</c:v>
                </c:pt>
                <c:pt idx="2">
                  <c:v>disagree</c:v>
                </c:pt>
                <c:pt idx="3">
                  <c:v>strongly disagree</c:v>
                </c:pt>
                <c:pt idx="4">
                  <c:v>n/a</c:v>
                </c:pt>
              </c:strCache>
            </c:strRef>
          </c:cat>
          <c:val>
            <c:numRef>
              <c:f>Sheet4!$B$117:$F$117</c:f>
              <c:numCache>
                <c:formatCode>General</c:formatCode>
                <c:ptCount val="5"/>
                <c:pt idx="0">
                  <c:v>6</c:v>
                </c:pt>
                <c:pt idx="1">
                  <c:v>10</c:v>
                </c:pt>
                <c:pt idx="2">
                  <c:v>1</c:v>
                </c:pt>
                <c:pt idx="3">
                  <c:v>1</c:v>
                </c:pt>
                <c:pt idx="4">
                  <c:v>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9210548243177739"/>
          <c:y val="0.23321286890423171"/>
          <c:w val="0.25451960016138553"/>
          <c:h val="0.55247071940649461"/>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Sheet3!$A$68</c:f>
              <c:strCache>
                <c:ptCount val="1"/>
                <c:pt idx="0">
                  <c:v>30. I feel more comfortable about going abroad next year because I have got used to using German to communicate in and out of class.</c:v>
                </c:pt>
              </c:strCache>
            </c:strRef>
          </c:tx>
          <c:dPt>
            <c:idx val="0"/>
            <c:bubble3D val="0"/>
            <c:spPr>
              <a:solidFill>
                <a:srgbClr val="00B050"/>
              </a:solidFill>
            </c:spPr>
          </c:dPt>
          <c:dPt>
            <c:idx val="1"/>
            <c:bubble3D val="0"/>
            <c:spPr>
              <a:solidFill>
                <a:srgbClr val="0070C0"/>
              </a:solidFill>
            </c:spPr>
          </c:dPt>
          <c:dPt>
            <c:idx val="2"/>
            <c:bubble3D val="0"/>
            <c:spPr>
              <a:solidFill>
                <a:srgbClr val="DA0068"/>
              </a:solidFill>
            </c:spPr>
          </c:dPt>
          <c:dLbls>
            <c:txPr>
              <a:bodyPr/>
              <a:lstStyle/>
              <a:p>
                <a:pPr>
                  <a:defRPr sz="1400"/>
                </a:pPr>
                <a:endParaRPr lang="en-US"/>
              </a:p>
            </c:txPr>
            <c:dLblPos val="outEnd"/>
            <c:showLegendKey val="0"/>
            <c:showVal val="0"/>
            <c:showCatName val="0"/>
            <c:showSerName val="0"/>
            <c:showPercent val="1"/>
            <c:showBubbleSize val="0"/>
            <c:showLeaderLines val="0"/>
          </c:dLbls>
          <c:cat>
            <c:strRef>
              <c:f>Sheet3!$B$67:$F$67</c:f>
              <c:strCache>
                <c:ptCount val="5"/>
                <c:pt idx="0">
                  <c:v>strongly agree</c:v>
                </c:pt>
                <c:pt idx="1">
                  <c:v>agree</c:v>
                </c:pt>
                <c:pt idx="2">
                  <c:v>disagree</c:v>
                </c:pt>
                <c:pt idx="3">
                  <c:v>strongly disagree</c:v>
                </c:pt>
                <c:pt idx="4">
                  <c:v>n/a</c:v>
                </c:pt>
              </c:strCache>
            </c:strRef>
          </c:cat>
          <c:val>
            <c:numRef>
              <c:f>Sheet3!$B$68:$F$68</c:f>
              <c:numCache>
                <c:formatCode>General</c:formatCode>
                <c:ptCount val="5"/>
                <c:pt idx="0">
                  <c:v>9</c:v>
                </c:pt>
                <c:pt idx="1">
                  <c:v>5</c:v>
                </c:pt>
                <c:pt idx="2">
                  <c:v>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0995" cy="492523"/>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765917" y="1"/>
            <a:ext cx="2880995" cy="492523"/>
          </a:xfrm>
          <a:prstGeom prst="rect">
            <a:avLst/>
          </a:prstGeom>
        </p:spPr>
        <p:txBody>
          <a:bodyPr vert="horz" lIns="91440" tIns="45720" rIns="91440" bIns="45720" rtlCol="0"/>
          <a:lstStyle>
            <a:lvl1pPr algn="r">
              <a:defRPr sz="1200"/>
            </a:lvl1pPr>
          </a:lstStyle>
          <a:p>
            <a:fld id="{A89ADE7A-B360-4DEC-99DD-945A4FDEB443}" type="datetimeFigureOut">
              <a:rPr lang="en-US" smtClean="0"/>
              <a:pPr/>
              <a:t>7/3/2012</a:t>
            </a:fld>
            <a:endParaRPr lang="de-DE"/>
          </a:p>
        </p:txBody>
      </p:sp>
      <p:sp>
        <p:nvSpPr>
          <p:cNvPr id="4" name="Footer Placeholder 3"/>
          <p:cNvSpPr>
            <a:spLocks noGrp="1"/>
          </p:cNvSpPr>
          <p:nvPr>
            <p:ph type="ftr" sz="quarter" idx="2"/>
          </p:nvPr>
        </p:nvSpPr>
        <p:spPr>
          <a:xfrm>
            <a:off x="1" y="9356206"/>
            <a:ext cx="2880995" cy="492523"/>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765917" y="9356206"/>
            <a:ext cx="2880995" cy="492523"/>
          </a:xfrm>
          <a:prstGeom prst="rect">
            <a:avLst/>
          </a:prstGeom>
        </p:spPr>
        <p:txBody>
          <a:bodyPr vert="horz" lIns="91440" tIns="45720" rIns="91440" bIns="45720" rtlCol="0" anchor="b"/>
          <a:lstStyle>
            <a:lvl1pPr algn="r">
              <a:defRPr sz="1200"/>
            </a:lvl1pPr>
          </a:lstStyle>
          <a:p>
            <a:fld id="{6A6B6E1B-EE85-4E98-94AF-50A8BB522298}" type="slidenum">
              <a:rPr lang="de-DE" smtClean="0"/>
              <a:pPr/>
              <a:t>‹#›</a:t>
            </a:fld>
            <a:endParaRPr lang="de-DE"/>
          </a:p>
        </p:txBody>
      </p:sp>
    </p:spTree>
    <p:extLst>
      <p:ext uri="{BB962C8B-B14F-4D97-AF65-F5344CB8AC3E}">
        <p14:creationId xmlns:p14="http://schemas.microsoft.com/office/powerpoint/2010/main" val="98278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0995" cy="49252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917" y="1"/>
            <a:ext cx="2880995" cy="492523"/>
          </a:xfrm>
          <a:prstGeom prst="rect">
            <a:avLst/>
          </a:prstGeom>
        </p:spPr>
        <p:txBody>
          <a:bodyPr vert="horz" lIns="91440" tIns="45720" rIns="91440" bIns="45720" rtlCol="0"/>
          <a:lstStyle>
            <a:lvl1pPr algn="r">
              <a:defRPr sz="1200"/>
            </a:lvl1pPr>
          </a:lstStyle>
          <a:p>
            <a:fld id="{F95E40D3-8F2F-4716-B13C-84BFDE443DFC}" type="datetimeFigureOut">
              <a:rPr lang="en-US" smtClean="0"/>
              <a:pPr/>
              <a:t>7/3/2012</a:t>
            </a:fld>
            <a:endParaRPr lang="en-GB"/>
          </a:p>
        </p:txBody>
      </p:sp>
      <p:sp>
        <p:nvSpPr>
          <p:cNvPr id="4" name="Slide Image Placeholder 3"/>
          <p:cNvSpPr>
            <a:spLocks noGrp="1" noRot="1" noChangeAspect="1"/>
          </p:cNvSpPr>
          <p:nvPr>
            <p:ph type="sldImg" idx="2"/>
          </p:nvPr>
        </p:nvSpPr>
        <p:spPr>
          <a:xfrm>
            <a:off x="863600" y="738188"/>
            <a:ext cx="4921250" cy="3692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845" y="4678959"/>
            <a:ext cx="5318760" cy="4432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56206"/>
            <a:ext cx="2880995" cy="49252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917" y="9356206"/>
            <a:ext cx="2880995" cy="492523"/>
          </a:xfrm>
          <a:prstGeom prst="rect">
            <a:avLst/>
          </a:prstGeom>
        </p:spPr>
        <p:txBody>
          <a:bodyPr vert="horz" lIns="91440" tIns="45720" rIns="91440" bIns="45720" rtlCol="0" anchor="b"/>
          <a:lstStyle>
            <a:lvl1pPr algn="r">
              <a:defRPr sz="1200"/>
            </a:lvl1pPr>
          </a:lstStyle>
          <a:p>
            <a:fld id="{849C97EA-02D7-46E8-9EC5-7346362CFB88}" type="slidenum">
              <a:rPr lang="en-GB" smtClean="0"/>
              <a:pPr/>
              <a:t>‹#›</a:t>
            </a:fld>
            <a:endParaRPr lang="en-GB"/>
          </a:p>
        </p:txBody>
      </p:sp>
    </p:spTree>
    <p:extLst>
      <p:ext uri="{BB962C8B-B14F-4D97-AF65-F5344CB8AC3E}">
        <p14:creationId xmlns:p14="http://schemas.microsoft.com/office/powerpoint/2010/main" val="96201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dirty="0"/>
          </a:p>
        </p:txBody>
      </p:sp>
      <p:sp>
        <p:nvSpPr>
          <p:cNvPr id="4" name="Slide Number Placeholder 3"/>
          <p:cNvSpPr>
            <a:spLocks noGrp="1"/>
          </p:cNvSpPr>
          <p:nvPr>
            <p:ph type="sldNum" sz="quarter" idx="10"/>
          </p:nvPr>
        </p:nvSpPr>
        <p:spPr/>
        <p:txBody>
          <a:bodyPr/>
          <a:lstStyle/>
          <a:p>
            <a:fld id="{849C97EA-02D7-46E8-9EC5-7346362CFB88}"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4E1E5F-D8F1-43C9-AFD5-2168134EF38E}" type="slidenum">
              <a:rPr lang="en-GB" smtClean="0">
                <a:latin typeface="Arial" pitchFamily="34" charset="0"/>
              </a:rPr>
              <a:pPr/>
              <a:t>7</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Language Modules, a weighting of approx. 60% for language and 40% for content applies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Content Modules, a weighting of approx. 60% for content and 40% for language applies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49C97EA-02D7-46E8-9EC5-7346362CFB88}"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D18: </a:t>
            </a:r>
            <a:r>
              <a:rPr lang="en-GB" sz="1200" i="1" kern="1200" dirty="0" smtClean="0">
                <a:solidFill>
                  <a:schemeClr val="tx1"/>
                </a:solidFill>
                <a:latin typeface="+mn-lt"/>
                <a:ea typeface="+mn-ea"/>
                <a:cs typeface="+mn-cs"/>
              </a:rPr>
              <a:t>I believe that I would retain more information if I was taught in English.</a:t>
            </a:r>
            <a:r>
              <a:rPr lang="en-GB" sz="1200" kern="1200" dirty="0" smtClean="0">
                <a:solidFill>
                  <a:schemeClr val="tx1"/>
                </a:solidFill>
                <a:latin typeface="+mn-lt"/>
                <a:ea typeface="+mn-ea"/>
                <a:cs typeface="+mn-cs"/>
              </a:rPr>
              <a:t> The students’ attitude is quite clear: Of 60 students asked in round 1, only 15 agree with this statement, whereas a clear majority of 75% disagrees. </a:t>
            </a:r>
          </a:p>
        </p:txBody>
      </p:sp>
      <p:sp>
        <p:nvSpPr>
          <p:cNvPr id="4" name="Slide Number Placeholder 3"/>
          <p:cNvSpPr>
            <a:spLocks noGrp="1"/>
          </p:cNvSpPr>
          <p:nvPr>
            <p:ph type="sldNum" sz="quarter" idx="10"/>
          </p:nvPr>
        </p:nvSpPr>
        <p:spPr/>
        <p:txBody>
          <a:bodyPr/>
          <a:lstStyle/>
          <a:p>
            <a:fld id="{849C97EA-02D7-46E8-9EC5-7346362CFB88}" type="slidenum">
              <a:rPr lang="en-GB" smtClean="0"/>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849C97EA-02D7-46E8-9EC5-7346362CFB88}"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0" name="Rectangle 8"/>
          <p:cNvSpPr>
            <a:spLocks noChangeArrowheads="1"/>
          </p:cNvSpPr>
          <p:nvPr/>
        </p:nvSpPr>
        <p:spPr bwMode="auto">
          <a:xfrm>
            <a:off x="0" y="1441450"/>
            <a:ext cx="9144000" cy="5416550"/>
          </a:xfrm>
          <a:prstGeom prst="rect">
            <a:avLst/>
          </a:prstGeom>
          <a:solidFill>
            <a:srgbClr val="FB4F14"/>
          </a:solidFill>
          <a:ln w="9525">
            <a:noFill/>
            <a:miter lim="800000"/>
            <a:headEnd/>
            <a:tailEnd/>
          </a:ln>
          <a:effectLst/>
        </p:spPr>
        <p:txBody>
          <a:bodyPr wrap="none" anchor="ctr"/>
          <a:lstStyle/>
          <a:p>
            <a:endParaRPr lang="en-GB"/>
          </a:p>
        </p:txBody>
      </p:sp>
      <p:sp>
        <p:nvSpPr>
          <p:cNvPr id="3081" name="AutoShape 9"/>
          <p:cNvSpPr>
            <a:spLocks noChangeArrowheads="1"/>
          </p:cNvSpPr>
          <p:nvPr/>
        </p:nvSpPr>
        <p:spPr bwMode="auto">
          <a:xfrm rot="10800000">
            <a:off x="8423275" y="1341438"/>
            <a:ext cx="720725" cy="863600"/>
          </a:xfrm>
          <a:prstGeom prst="rtTriangle">
            <a:avLst/>
          </a:prstGeom>
          <a:solidFill>
            <a:schemeClr val="bg1"/>
          </a:solidFill>
          <a:ln w="9525" algn="ctr">
            <a:noFill/>
            <a:miter lim="800000"/>
            <a:headEnd/>
            <a:tailEnd/>
          </a:ln>
          <a:effectLst/>
        </p:spPr>
        <p:txBody>
          <a:bodyPr wrap="none" anchor="ctr"/>
          <a:lstStyle/>
          <a:p>
            <a:endParaRPr lang="en-GB"/>
          </a:p>
        </p:txBody>
      </p:sp>
      <p:sp>
        <p:nvSpPr>
          <p:cNvPr id="3074" name="Rectangle 2"/>
          <p:cNvSpPr>
            <a:spLocks noGrp="1" noChangeArrowheads="1"/>
          </p:cNvSpPr>
          <p:nvPr>
            <p:ph type="ctrTitle"/>
          </p:nvPr>
        </p:nvSpPr>
        <p:spPr>
          <a:xfrm>
            <a:off x="657225" y="2417763"/>
            <a:ext cx="7875588" cy="1439862"/>
          </a:xfrm>
        </p:spPr>
        <p:txBody>
          <a:bodyPr/>
          <a:lstStyle>
            <a:lvl1pPr>
              <a:defRPr sz="4000">
                <a:solidFill>
                  <a:schemeClr val="bg1"/>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657225" y="5908675"/>
            <a:ext cx="7875588" cy="360363"/>
          </a:xfrm>
        </p:spPr>
        <p:txBody>
          <a:bodyPr/>
          <a:lstStyle>
            <a:lvl1pPr marL="0" indent="0">
              <a:lnSpc>
                <a:spcPct val="100000"/>
              </a:lnSpc>
              <a:buFontTx/>
              <a:buNone/>
              <a:defRPr>
                <a:solidFill>
                  <a:schemeClr val="tx2"/>
                </a:solidFill>
              </a:defRPr>
            </a:lvl1pPr>
          </a:lstStyle>
          <a:p>
            <a:r>
              <a:rPr lang="en-US" smtClean="0"/>
              <a:t>Click to edit Master subtitle style</a:t>
            </a:r>
            <a:endParaRPr lang="en-GB"/>
          </a:p>
        </p:txBody>
      </p:sp>
      <p:pic>
        <p:nvPicPr>
          <p:cNvPr id="3084" name="Picture 12" descr="aston_uni_birm_p1655_RGB.bmp                                   000F5E2APowerBook G4                   C3232463:"/>
          <p:cNvPicPr>
            <a:picLocks noChangeAspect="1" noChangeArrowheads="1"/>
          </p:cNvPicPr>
          <p:nvPr/>
        </p:nvPicPr>
        <p:blipFill>
          <a:blip r:embed="rId2" cstate="print"/>
          <a:srcRect/>
          <a:stretch>
            <a:fillRect/>
          </a:stretch>
        </p:blipFill>
        <p:spPr bwMode="auto">
          <a:xfrm>
            <a:off x="238125" y="252413"/>
            <a:ext cx="2162175" cy="8810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1890713" cy="4899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54088" y="1219200"/>
            <a:ext cx="5522912" cy="4899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54088" y="2093913"/>
            <a:ext cx="3706812" cy="4024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13300" y="2093913"/>
            <a:ext cx="3706813" cy="4024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rot="5400000">
            <a:off x="8402637" y="6116638"/>
            <a:ext cx="720725" cy="762000"/>
          </a:xfrm>
          <a:prstGeom prst="rtTriangle">
            <a:avLst/>
          </a:prstGeom>
          <a:solidFill>
            <a:srgbClr val="FB4F14"/>
          </a:solidFill>
          <a:ln w="9525" algn="ctr">
            <a:noFill/>
            <a:miter lim="800000"/>
            <a:headEnd/>
            <a:tailEnd/>
          </a:ln>
          <a:effectLst/>
        </p:spPr>
        <p:txBody>
          <a:bodyPr wrap="none" anchor="ctr"/>
          <a:lstStyle/>
          <a:p>
            <a:endParaRPr lang="en-GB"/>
          </a:p>
        </p:txBody>
      </p:sp>
      <p:sp>
        <p:nvSpPr>
          <p:cNvPr id="1026" name="Rectangle 2"/>
          <p:cNvSpPr>
            <a:spLocks noGrp="1" noChangeArrowheads="1"/>
          </p:cNvSpPr>
          <p:nvPr>
            <p:ph type="title"/>
          </p:nvPr>
        </p:nvSpPr>
        <p:spPr bwMode="auto">
          <a:xfrm>
            <a:off x="954088" y="1219200"/>
            <a:ext cx="7566025" cy="511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54088" y="2093913"/>
            <a:ext cx="7566025" cy="4024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5" name="Picture 11" descr="aston_uni_birm_p1655_RGB.bmp                                   000F5E2APowerBook G4                   C3232463:"/>
          <p:cNvPicPr>
            <a:picLocks noChangeAspect="1" noChangeArrowheads="1"/>
          </p:cNvPicPr>
          <p:nvPr/>
        </p:nvPicPr>
        <p:blipFill>
          <a:blip r:embed="rId13" cstate="print"/>
          <a:srcRect/>
          <a:stretch>
            <a:fillRect/>
          </a:stretch>
        </p:blipFill>
        <p:spPr bwMode="auto">
          <a:xfrm>
            <a:off x="238125" y="252413"/>
            <a:ext cx="2162175" cy="88106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rgbClr val="FB4F14"/>
          </a:solidFill>
          <a:latin typeface="+mj-lt"/>
          <a:ea typeface="+mj-ea"/>
          <a:cs typeface="+mj-cs"/>
        </a:defRPr>
      </a:lvl1pPr>
      <a:lvl2pPr algn="l" rtl="0" eaLnBrk="1" fontAlgn="base" hangingPunct="1">
        <a:spcBef>
          <a:spcPct val="0"/>
        </a:spcBef>
        <a:spcAft>
          <a:spcPct val="0"/>
        </a:spcAft>
        <a:defRPr sz="3000">
          <a:solidFill>
            <a:srgbClr val="FB4F14"/>
          </a:solidFill>
          <a:latin typeface="Arial" charset="0"/>
        </a:defRPr>
      </a:lvl2pPr>
      <a:lvl3pPr algn="l" rtl="0" eaLnBrk="1" fontAlgn="base" hangingPunct="1">
        <a:spcBef>
          <a:spcPct val="0"/>
        </a:spcBef>
        <a:spcAft>
          <a:spcPct val="0"/>
        </a:spcAft>
        <a:defRPr sz="3000">
          <a:solidFill>
            <a:srgbClr val="FB4F14"/>
          </a:solidFill>
          <a:latin typeface="Arial" charset="0"/>
        </a:defRPr>
      </a:lvl3pPr>
      <a:lvl4pPr algn="l" rtl="0" eaLnBrk="1" fontAlgn="base" hangingPunct="1">
        <a:spcBef>
          <a:spcPct val="0"/>
        </a:spcBef>
        <a:spcAft>
          <a:spcPct val="0"/>
        </a:spcAft>
        <a:defRPr sz="3000">
          <a:solidFill>
            <a:srgbClr val="FB4F14"/>
          </a:solidFill>
          <a:latin typeface="Arial" charset="0"/>
        </a:defRPr>
      </a:lvl4pPr>
      <a:lvl5pPr algn="l" rtl="0" eaLnBrk="1" fontAlgn="base" hangingPunct="1">
        <a:spcBef>
          <a:spcPct val="0"/>
        </a:spcBef>
        <a:spcAft>
          <a:spcPct val="0"/>
        </a:spcAft>
        <a:defRPr sz="3000">
          <a:solidFill>
            <a:srgbClr val="FB4F14"/>
          </a:solidFill>
          <a:latin typeface="Arial" charset="0"/>
        </a:defRPr>
      </a:lvl5pPr>
      <a:lvl6pPr marL="457200" algn="l" rtl="0" eaLnBrk="1" fontAlgn="base" hangingPunct="1">
        <a:spcBef>
          <a:spcPct val="0"/>
        </a:spcBef>
        <a:spcAft>
          <a:spcPct val="0"/>
        </a:spcAft>
        <a:defRPr sz="3000">
          <a:solidFill>
            <a:srgbClr val="FB4F14"/>
          </a:solidFill>
          <a:latin typeface="Arial" charset="0"/>
        </a:defRPr>
      </a:lvl6pPr>
      <a:lvl7pPr marL="914400" algn="l" rtl="0" eaLnBrk="1" fontAlgn="base" hangingPunct="1">
        <a:spcBef>
          <a:spcPct val="0"/>
        </a:spcBef>
        <a:spcAft>
          <a:spcPct val="0"/>
        </a:spcAft>
        <a:defRPr sz="3000">
          <a:solidFill>
            <a:srgbClr val="FB4F14"/>
          </a:solidFill>
          <a:latin typeface="Arial" charset="0"/>
        </a:defRPr>
      </a:lvl7pPr>
      <a:lvl8pPr marL="1371600" algn="l" rtl="0" eaLnBrk="1" fontAlgn="base" hangingPunct="1">
        <a:spcBef>
          <a:spcPct val="0"/>
        </a:spcBef>
        <a:spcAft>
          <a:spcPct val="0"/>
        </a:spcAft>
        <a:defRPr sz="3000">
          <a:solidFill>
            <a:srgbClr val="FB4F14"/>
          </a:solidFill>
          <a:latin typeface="Arial" charset="0"/>
        </a:defRPr>
      </a:lvl8pPr>
      <a:lvl9pPr marL="1828800" algn="l" rtl="0" eaLnBrk="1" fontAlgn="base" hangingPunct="1">
        <a:spcBef>
          <a:spcPct val="0"/>
        </a:spcBef>
        <a:spcAft>
          <a:spcPct val="0"/>
        </a:spcAft>
        <a:defRPr sz="3000">
          <a:solidFill>
            <a:srgbClr val="FB4F14"/>
          </a:solidFill>
          <a:latin typeface="Arial" charset="0"/>
        </a:defRPr>
      </a:lvl9pPr>
    </p:titleStyle>
    <p:bodyStyle>
      <a:lvl1pPr marL="342900" indent="-342900" algn="l" rtl="0" eaLnBrk="1" fontAlgn="base" hangingPunct="1">
        <a:lnSpc>
          <a:spcPct val="108000"/>
        </a:lnSpc>
        <a:spcBef>
          <a:spcPct val="0"/>
        </a:spcBef>
        <a:spcAft>
          <a:spcPct val="0"/>
        </a:spcAft>
        <a:buBlip>
          <a:blip r:embed="rId14"/>
        </a:buBlip>
        <a:defRPr sz="2000">
          <a:solidFill>
            <a:srgbClr val="000000"/>
          </a:solidFill>
          <a:latin typeface="+mn-lt"/>
          <a:ea typeface="+mn-ea"/>
          <a:cs typeface="+mn-cs"/>
        </a:defRPr>
      </a:lvl1pPr>
      <a:lvl2pPr marL="742950" indent="-285750" algn="l" rtl="0" eaLnBrk="1" fontAlgn="base" hangingPunct="1">
        <a:lnSpc>
          <a:spcPct val="108000"/>
        </a:lnSpc>
        <a:spcBef>
          <a:spcPct val="0"/>
        </a:spcBef>
        <a:spcAft>
          <a:spcPct val="0"/>
        </a:spcAft>
        <a:buBlip>
          <a:blip r:embed="rId14"/>
        </a:buBlip>
        <a:defRPr sz="2000">
          <a:solidFill>
            <a:srgbClr val="000000"/>
          </a:solidFill>
          <a:latin typeface="+mn-lt"/>
        </a:defRPr>
      </a:lvl2pPr>
      <a:lvl3pPr marL="1143000" indent="-228600" algn="l" rtl="0" eaLnBrk="1" fontAlgn="base" hangingPunct="1">
        <a:lnSpc>
          <a:spcPct val="108000"/>
        </a:lnSpc>
        <a:spcBef>
          <a:spcPct val="0"/>
        </a:spcBef>
        <a:spcAft>
          <a:spcPct val="0"/>
        </a:spcAft>
        <a:buBlip>
          <a:blip r:embed="rId14"/>
        </a:buBlip>
        <a:defRPr sz="2000">
          <a:solidFill>
            <a:srgbClr val="000000"/>
          </a:solidFill>
          <a:latin typeface="+mn-lt"/>
        </a:defRPr>
      </a:lvl3pPr>
      <a:lvl4pPr marL="1600200" indent="-228600" algn="l" rtl="0" eaLnBrk="1" fontAlgn="base" hangingPunct="1">
        <a:lnSpc>
          <a:spcPct val="108000"/>
        </a:lnSpc>
        <a:spcBef>
          <a:spcPct val="0"/>
        </a:spcBef>
        <a:spcAft>
          <a:spcPct val="0"/>
        </a:spcAft>
        <a:buBlip>
          <a:blip r:embed="rId14"/>
        </a:buBlip>
        <a:defRPr sz="2000">
          <a:solidFill>
            <a:srgbClr val="000000"/>
          </a:solidFill>
          <a:latin typeface="+mn-lt"/>
        </a:defRPr>
      </a:lvl4pPr>
      <a:lvl5pPr marL="2057400" indent="-228600" algn="l" rtl="0" eaLnBrk="1" fontAlgn="base" hangingPunct="1">
        <a:lnSpc>
          <a:spcPct val="108000"/>
        </a:lnSpc>
        <a:spcBef>
          <a:spcPct val="0"/>
        </a:spcBef>
        <a:spcAft>
          <a:spcPct val="0"/>
        </a:spcAft>
        <a:buBlip>
          <a:blip r:embed="rId14"/>
        </a:buBlip>
        <a:defRPr sz="2000">
          <a:solidFill>
            <a:srgbClr val="000000"/>
          </a:solidFill>
          <a:latin typeface="+mn-lt"/>
        </a:defRPr>
      </a:lvl5pPr>
      <a:lvl6pPr marL="2514600" indent="-228600" algn="l" rtl="0" eaLnBrk="1" fontAlgn="base" hangingPunct="1">
        <a:lnSpc>
          <a:spcPct val="108000"/>
        </a:lnSpc>
        <a:spcBef>
          <a:spcPct val="0"/>
        </a:spcBef>
        <a:spcAft>
          <a:spcPct val="0"/>
        </a:spcAft>
        <a:buBlip>
          <a:blip r:embed="rId14"/>
        </a:buBlip>
        <a:defRPr sz="2000">
          <a:solidFill>
            <a:srgbClr val="000000"/>
          </a:solidFill>
          <a:latin typeface="+mn-lt"/>
        </a:defRPr>
      </a:lvl6pPr>
      <a:lvl7pPr marL="2971800" indent="-228600" algn="l" rtl="0" eaLnBrk="1" fontAlgn="base" hangingPunct="1">
        <a:lnSpc>
          <a:spcPct val="108000"/>
        </a:lnSpc>
        <a:spcBef>
          <a:spcPct val="0"/>
        </a:spcBef>
        <a:spcAft>
          <a:spcPct val="0"/>
        </a:spcAft>
        <a:buBlip>
          <a:blip r:embed="rId14"/>
        </a:buBlip>
        <a:defRPr sz="2000">
          <a:solidFill>
            <a:srgbClr val="000000"/>
          </a:solidFill>
          <a:latin typeface="+mn-lt"/>
        </a:defRPr>
      </a:lvl7pPr>
      <a:lvl8pPr marL="3429000" indent="-228600" algn="l" rtl="0" eaLnBrk="1" fontAlgn="base" hangingPunct="1">
        <a:lnSpc>
          <a:spcPct val="108000"/>
        </a:lnSpc>
        <a:spcBef>
          <a:spcPct val="0"/>
        </a:spcBef>
        <a:spcAft>
          <a:spcPct val="0"/>
        </a:spcAft>
        <a:buBlip>
          <a:blip r:embed="rId14"/>
        </a:buBlip>
        <a:defRPr sz="2000">
          <a:solidFill>
            <a:srgbClr val="000000"/>
          </a:solidFill>
          <a:latin typeface="+mn-lt"/>
        </a:defRPr>
      </a:lvl8pPr>
      <a:lvl9pPr marL="3886200" indent="-228600" algn="l" rtl="0" eaLnBrk="1" fontAlgn="base" hangingPunct="1">
        <a:lnSpc>
          <a:spcPct val="108000"/>
        </a:lnSpc>
        <a:spcBef>
          <a:spcPct val="0"/>
        </a:spcBef>
        <a:spcAft>
          <a:spcPct val="0"/>
        </a:spcAft>
        <a:buBlip>
          <a:blip r:embed="rId14"/>
        </a:buBlip>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wielander@aston.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060848"/>
            <a:ext cx="8280920" cy="1800200"/>
          </a:xfrm>
        </p:spPr>
        <p:txBody>
          <a:bodyPr/>
          <a:lstStyle/>
          <a:p>
            <a:pPr>
              <a:spcAft>
                <a:spcPts val="1200"/>
              </a:spcAft>
            </a:pPr>
            <a:r>
              <a:rPr lang="en-GB" sz="3600" b="1" dirty="0" smtClean="0"/>
              <a:t>Integrating Content and Language: </a:t>
            </a:r>
            <a:r>
              <a:rPr lang="en-GB" sz="3200" b="1" dirty="0" smtClean="0"/>
              <a:t/>
            </a:r>
            <a:br>
              <a:rPr lang="en-GB" sz="3200" b="1" dirty="0" smtClean="0"/>
            </a:br>
            <a:r>
              <a:rPr lang="en-GB" sz="3200" b="1" dirty="0" smtClean="0"/>
              <a:t>An alternative approach to undergraduate language teaching and learning</a:t>
            </a:r>
            <a:endParaRPr lang="en-GB" sz="3200" dirty="0"/>
          </a:p>
        </p:txBody>
      </p:sp>
      <p:sp>
        <p:nvSpPr>
          <p:cNvPr id="3" name="Subtitle 2"/>
          <p:cNvSpPr>
            <a:spLocks noGrp="1"/>
          </p:cNvSpPr>
          <p:nvPr>
            <p:ph type="subTitle" idx="1"/>
          </p:nvPr>
        </p:nvSpPr>
        <p:spPr>
          <a:xfrm>
            <a:off x="3131841" y="188640"/>
            <a:ext cx="5616624" cy="936103"/>
          </a:xfrm>
        </p:spPr>
        <p:txBody>
          <a:bodyPr/>
          <a:lstStyle/>
          <a:p>
            <a:pPr algn="r"/>
            <a:r>
              <a:rPr lang="de-DE" sz="2600" b="1" dirty="0" smtClean="0">
                <a:solidFill>
                  <a:srgbClr val="F97A33"/>
                </a:solidFill>
              </a:rPr>
              <a:t>LLAS Conference 5-6 July, 2012</a:t>
            </a:r>
          </a:p>
          <a:p>
            <a:pPr algn="r"/>
            <a:r>
              <a:rPr lang="de-DE" sz="2400" dirty="0" smtClean="0">
                <a:solidFill>
                  <a:schemeClr val="tx1">
                    <a:lumMod val="75000"/>
                  </a:schemeClr>
                </a:solidFill>
              </a:rPr>
              <a:t>Elisabeth Wielander, Aston University</a:t>
            </a:r>
          </a:p>
        </p:txBody>
      </p:sp>
      <p:pic>
        <p:nvPicPr>
          <p:cNvPr id="8" name="Picture 7" descr="Elke 1.JPG"/>
          <p:cNvPicPr>
            <a:picLocks noChangeAspect="1"/>
          </p:cNvPicPr>
          <p:nvPr/>
        </p:nvPicPr>
        <p:blipFill>
          <a:blip r:embed="rId3" cstate="print"/>
          <a:stretch>
            <a:fillRect/>
          </a:stretch>
        </p:blipFill>
        <p:spPr>
          <a:xfrm>
            <a:off x="6876256" y="4077072"/>
            <a:ext cx="1977684" cy="2636912"/>
          </a:xfrm>
          <a:prstGeom prst="rect">
            <a:avLst/>
          </a:prstGeom>
        </p:spPr>
      </p:pic>
      <p:pic>
        <p:nvPicPr>
          <p:cNvPr id="7" name="Picture 6" descr="CLERA identifier.png"/>
          <p:cNvPicPr>
            <a:picLocks noChangeAspect="1"/>
          </p:cNvPicPr>
          <p:nvPr/>
        </p:nvPicPr>
        <p:blipFill>
          <a:blip r:embed="rId4" cstate="print"/>
          <a:stretch>
            <a:fillRect/>
          </a:stretch>
        </p:blipFill>
        <p:spPr>
          <a:xfrm>
            <a:off x="111345" y="5229200"/>
            <a:ext cx="4172623" cy="14847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29058" y="428604"/>
            <a:ext cx="4448179" cy="511175"/>
          </a:xfrm>
        </p:spPr>
        <p:txBody>
          <a:bodyPr/>
          <a:lstStyle/>
          <a:p>
            <a:r>
              <a:rPr lang="de-DE" dirty="0" smtClean="0"/>
              <a:t>Question C3, round 1</a:t>
            </a:r>
            <a:endParaRPr lang="en-GB" dirty="0"/>
          </a:p>
        </p:txBody>
      </p:sp>
      <p:graphicFrame>
        <p:nvGraphicFramePr>
          <p:cNvPr id="8" name="Chart 7"/>
          <p:cNvGraphicFramePr/>
          <p:nvPr/>
        </p:nvGraphicFramePr>
        <p:xfrm>
          <a:off x="683568" y="1340768"/>
          <a:ext cx="792088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380312" y="6237312"/>
            <a:ext cx="704039" cy="369332"/>
          </a:xfrm>
          <a:prstGeom prst="rect">
            <a:avLst/>
          </a:prstGeom>
          <a:noFill/>
        </p:spPr>
        <p:txBody>
          <a:bodyPr wrap="none" rtlCol="0">
            <a:spAutoFit/>
          </a:bodyPr>
          <a:lstStyle/>
          <a:p>
            <a:r>
              <a:rPr lang="en-GB" dirty="0" smtClean="0"/>
              <a:t>n=60</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29058" y="428604"/>
            <a:ext cx="4448179" cy="511175"/>
          </a:xfrm>
        </p:spPr>
        <p:txBody>
          <a:bodyPr/>
          <a:lstStyle/>
          <a:p>
            <a:r>
              <a:rPr lang="de-DE" dirty="0" smtClean="0"/>
              <a:t>Question C4, round 1</a:t>
            </a:r>
            <a:endParaRPr lang="en-GB" dirty="0"/>
          </a:p>
        </p:txBody>
      </p:sp>
      <p:graphicFrame>
        <p:nvGraphicFramePr>
          <p:cNvPr id="5" name="Chart 4"/>
          <p:cNvGraphicFramePr/>
          <p:nvPr/>
        </p:nvGraphicFramePr>
        <p:xfrm>
          <a:off x="395536" y="1484784"/>
          <a:ext cx="835292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80312" y="6237312"/>
            <a:ext cx="704039" cy="369332"/>
          </a:xfrm>
          <a:prstGeom prst="rect">
            <a:avLst/>
          </a:prstGeom>
          <a:noFill/>
        </p:spPr>
        <p:txBody>
          <a:bodyPr wrap="none" rtlCol="0">
            <a:spAutoFit/>
          </a:bodyPr>
          <a:lstStyle/>
          <a:p>
            <a:r>
              <a:rPr lang="en-GB" dirty="0" smtClean="0"/>
              <a:t>n=60</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404664"/>
            <a:ext cx="4020121" cy="511175"/>
          </a:xfrm>
        </p:spPr>
        <p:txBody>
          <a:bodyPr/>
          <a:lstStyle/>
          <a:p>
            <a:r>
              <a:rPr lang="en-GB" smtClean="0"/>
              <a:t>Question B5, </a:t>
            </a:r>
            <a:r>
              <a:rPr lang="en-GB" dirty="0" smtClean="0"/>
              <a:t>round 1</a:t>
            </a:r>
            <a:endParaRPr lang="en-GB" dirty="0"/>
          </a:p>
        </p:txBody>
      </p:sp>
      <p:graphicFrame>
        <p:nvGraphicFramePr>
          <p:cNvPr id="4" name="Content Placeholder 3"/>
          <p:cNvGraphicFramePr>
            <a:graphicFrameLocks noGrp="1"/>
          </p:cNvGraphicFramePr>
          <p:nvPr>
            <p:ph idx="1"/>
          </p:nvPr>
        </p:nvGraphicFramePr>
        <p:xfrm>
          <a:off x="683568" y="1628800"/>
          <a:ext cx="8124577"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380312" y="6237312"/>
            <a:ext cx="704039" cy="369332"/>
          </a:xfrm>
          <a:prstGeom prst="rect">
            <a:avLst/>
          </a:prstGeom>
          <a:noFill/>
        </p:spPr>
        <p:txBody>
          <a:bodyPr wrap="none" rtlCol="0">
            <a:spAutoFit/>
          </a:bodyPr>
          <a:lstStyle/>
          <a:p>
            <a:r>
              <a:rPr lang="en-GB" dirty="0" smtClean="0"/>
              <a:t>n=60</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5816" y="260648"/>
            <a:ext cx="5904656" cy="1368152"/>
          </a:xfrm>
        </p:spPr>
        <p:txBody>
          <a:bodyPr/>
          <a:lstStyle/>
          <a:p>
            <a:r>
              <a:rPr lang="de-DE" dirty="0" smtClean="0"/>
              <a:t>Question D20: </a:t>
            </a:r>
            <a:br>
              <a:rPr lang="de-DE" dirty="0" smtClean="0"/>
            </a:br>
            <a:r>
              <a:rPr lang="en-GB" sz="2400" dirty="0" smtClean="0">
                <a:solidFill>
                  <a:schemeClr val="tx1">
                    <a:lumMod val="50000"/>
                  </a:schemeClr>
                </a:solidFill>
              </a:rPr>
              <a:t>I consider using German to communicate in class a beneficial and rewarding challenge</a:t>
            </a:r>
            <a:r>
              <a:rPr lang="en-GB" sz="2200" dirty="0" smtClean="0">
                <a:solidFill>
                  <a:schemeClr val="tx1">
                    <a:lumMod val="50000"/>
                  </a:schemeClr>
                </a:solidFill>
              </a:rPr>
              <a:t>.</a:t>
            </a:r>
            <a:endParaRPr lang="en-GB" sz="2200" dirty="0">
              <a:solidFill>
                <a:schemeClr val="tx1">
                  <a:lumMod val="50000"/>
                </a:schemeClr>
              </a:solidFill>
            </a:endParaRPr>
          </a:p>
        </p:txBody>
      </p:sp>
      <p:sp>
        <p:nvSpPr>
          <p:cNvPr id="6" name="TextBox 5"/>
          <p:cNvSpPr txBox="1"/>
          <p:nvPr/>
        </p:nvSpPr>
        <p:spPr>
          <a:xfrm>
            <a:off x="395536" y="6165304"/>
            <a:ext cx="704039" cy="369332"/>
          </a:xfrm>
          <a:prstGeom prst="rect">
            <a:avLst/>
          </a:prstGeom>
          <a:noFill/>
        </p:spPr>
        <p:txBody>
          <a:bodyPr wrap="none" rtlCol="0">
            <a:spAutoFit/>
          </a:bodyPr>
          <a:lstStyle/>
          <a:p>
            <a:r>
              <a:rPr lang="en-GB" dirty="0" smtClean="0"/>
              <a:t>n=60</a:t>
            </a:r>
            <a:endParaRPr lang="en-GB" dirty="0"/>
          </a:p>
        </p:txBody>
      </p:sp>
      <p:sp>
        <p:nvSpPr>
          <p:cNvPr id="7" name="TextBox 6"/>
          <p:cNvSpPr txBox="1"/>
          <p:nvPr/>
        </p:nvSpPr>
        <p:spPr>
          <a:xfrm>
            <a:off x="467544" y="1907540"/>
            <a:ext cx="1120820" cy="369332"/>
          </a:xfrm>
          <a:prstGeom prst="rect">
            <a:avLst/>
          </a:prstGeom>
          <a:noFill/>
          <a:ln w="25400">
            <a:solidFill>
              <a:schemeClr val="accent1"/>
            </a:solidFill>
          </a:ln>
        </p:spPr>
        <p:txBody>
          <a:bodyPr wrap="none" rtlCol="0">
            <a:spAutoFit/>
          </a:bodyPr>
          <a:lstStyle/>
          <a:p>
            <a:r>
              <a:rPr lang="en-GB" dirty="0" smtClean="0"/>
              <a:t>Round 1:</a:t>
            </a:r>
            <a:endParaRPr lang="en-GB" dirty="0"/>
          </a:p>
        </p:txBody>
      </p:sp>
      <p:graphicFrame>
        <p:nvGraphicFramePr>
          <p:cNvPr id="9" name="Chart 8"/>
          <p:cNvGraphicFramePr/>
          <p:nvPr/>
        </p:nvGraphicFramePr>
        <p:xfrm>
          <a:off x="5436096" y="2348880"/>
          <a:ext cx="3707904"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0" y="2348880"/>
          <a:ext cx="5328592" cy="374786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364088" y="1907540"/>
            <a:ext cx="1120820" cy="369332"/>
          </a:xfrm>
          <a:prstGeom prst="rect">
            <a:avLst/>
          </a:prstGeom>
          <a:noFill/>
          <a:ln w="25400">
            <a:solidFill>
              <a:schemeClr val="accent1"/>
            </a:solidFill>
          </a:ln>
        </p:spPr>
        <p:txBody>
          <a:bodyPr wrap="none" rtlCol="0">
            <a:spAutoFit/>
          </a:bodyPr>
          <a:lstStyle/>
          <a:p>
            <a:r>
              <a:rPr lang="en-GB" dirty="0" smtClean="0"/>
              <a:t>Round 2:</a:t>
            </a:r>
            <a:endParaRPr lang="en-GB" dirty="0"/>
          </a:p>
        </p:txBody>
      </p:sp>
      <p:sp>
        <p:nvSpPr>
          <p:cNvPr id="12" name="TextBox 11"/>
          <p:cNvSpPr txBox="1"/>
          <p:nvPr/>
        </p:nvSpPr>
        <p:spPr>
          <a:xfrm>
            <a:off x="7596336" y="6156012"/>
            <a:ext cx="704039" cy="369332"/>
          </a:xfrm>
          <a:prstGeom prst="rect">
            <a:avLst/>
          </a:prstGeom>
          <a:noFill/>
        </p:spPr>
        <p:txBody>
          <a:bodyPr wrap="none" rtlCol="0">
            <a:spAutoFit/>
          </a:bodyPr>
          <a:lstStyle/>
          <a:p>
            <a:r>
              <a:rPr lang="en-GB" dirty="0" smtClean="0"/>
              <a:t>n=58</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1800" y="260648"/>
            <a:ext cx="6120680" cy="1512168"/>
          </a:xfrm>
        </p:spPr>
        <p:txBody>
          <a:bodyPr/>
          <a:lstStyle/>
          <a:p>
            <a:r>
              <a:rPr lang="de-DE" dirty="0" smtClean="0"/>
              <a:t>Question D 26: </a:t>
            </a:r>
            <a:r>
              <a:rPr lang="de-DE" sz="2400" dirty="0" smtClean="0"/>
              <a:t/>
            </a:r>
            <a:br>
              <a:rPr lang="de-DE" sz="2400" dirty="0" smtClean="0"/>
            </a:br>
            <a:r>
              <a:rPr lang="en-GB" sz="2400" dirty="0" smtClean="0">
                <a:solidFill>
                  <a:schemeClr val="tx1">
                    <a:lumMod val="50000"/>
                  </a:schemeClr>
                </a:solidFill>
              </a:rPr>
              <a:t>I believe that, without the Integrated Approach, my language skills would not have improved as significantly as they have.</a:t>
            </a:r>
            <a:endParaRPr lang="en-GB" sz="2400" dirty="0"/>
          </a:p>
        </p:txBody>
      </p:sp>
      <p:graphicFrame>
        <p:nvGraphicFramePr>
          <p:cNvPr id="5" name="Chart 4"/>
          <p:cNvGraphicFramePr/>
          <p:nvPr/>
        </p:nvGraphicFramePr>
        <p:xfrm>
          <a:off x="144016" y="2420888"/>
          <a:ext cx="532859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1520" y="6237312"/>
            <a:ext cx="704039" cy="369332"/>
          </a:xfrm>
          <a:prstGeom prst="rect">
            <a:avLst/>
          </a:prstGeom>
          <a:noFill/>
        </p:spPr>
        <p:txBody>
          <a:bodyPr wrap="none" rtlCol="0">
            <a:spAutoFit/>
          </a:bodyPr>
          <a:lstStyle/>
          <a:p>
            <a:r>
              <a:rPr lang="en-GB" dirty="0" smtClean="0"/>
              <a:t>n=37</a:t>
            </a:r>
            <a:endParaRPr lang="en-GB" dirty="0"/>
          </a:p>
        </p:txBody>
      </p:sp>
      <p:sp>
        <p:nvSpPr>
          <p:cNvPr id="7" name="TextBox 6"/>
          <p:cNvSpPr txBox="1"/>
          <p:nvPr/>
        </p:nvSpPr>
        <p:spPr>
          <a:xfrm>
            <a:off x="467544" y="2051556"/>
            <a:ext cx="1120820" cy="369332"/>
          </a:xfrm>
          <a:prstGeom prst="rect">
            <a:avLst/>
          </a:prstGeom>
          <a:noFill/>
          <a:ln w="25400">
            <a:solidFill>
              <a:schemeClr val="accent1"/>
            </a:solidFill>
          </a:ln>
        </p:spPr>
        <p:txBody>
          <a:bodyPr wrap="none" rtlCol="0">
            <a:spAutoFit/>
          </a:bodyPr>
          <a:lstStyle/>
          <a:p>
            <a:r>
              <a:rPr lang="en-GB" dirty="0" smtClean="0"/>
              <a:t>Round 1:</a:t>
            </a:r>
            <a:endParaRPr lang="en-GB" dirty="0"/>
          </a:p>
        </p:txBody>
      </p:sp>
      <p:graphicFrame>
        <p:nvGraphicFramePr>
          <p:cNvPr id="8" name="Chart 7"/>
          <p:cNvGraphicFramePr/>
          <p:nvPr/>
        </p:nvGraphicFramePr>
        <p:xfrm>
          <a:off x="5328592" y="2420888"/>
          <a:ext cx="377991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380312" y="6237312"/>
            <a:ext cx="704039" cy="369332"/>
          </a:xfrm>
          <a:prstGeom prst="rect">
            <a:avLst/>
          </a:prstGeom>
          <a:noFill/>
        </p:spPr>
        <p:txBody>
          <a:bodyPr wrap="none" rtlCol="0">
            <a:spAutoFit/>
          </a:bodyPr>
          <a:lstStyle/>
          <a:p>
            <a:r>
              <a:rPr lang="en-GB" dirty="0" smtClean="0"/>
              <a:t>n=35</a:t>
            </a:r>
            <a:endParaRPr lang="en-GB" dirty="0"/>
          </a:p>
        </p:txBody>
      </p:sp>
      <p:sp>
        <p:nvSpPr>
          <p:cNvPr id="10" name="TextBox 9"/>
          <p:cNvSpPr txBox="1"/>
          <p:nvPr/>
        </p:nvSpPr>
        <p:spPr>
          <a:xfrm>
            <a:off x="5364088" y="2051556"/>
            <a:ext cx="1120820" cy="369332"/>
          </a:xfrm>
          <a:prstGeom prst="rect">
            <a:avLst/>
          </a:prstGeom>
          <a:noFill/>
          <a:ln w="25400">
            <a:solidFill>
              <a:schemeClr val="accent1"/>
            </a:solidFill>
          </a:ln>
        </p:spPr>
        <p:txBody>
          <a:bodyPr wrap="none" rtlCol="0">
            <a:spAutoFit/>
          </a:bodyPr>
          <a:lstStyle/>
          <a:p>
            <a:r>
              <a:rPr lang="en-GB" dirty="0" smtClean="0"/>
              <a:t>Round 2:</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5816" y="260648"/>
            <a:ext cx="5976664" cy="1584176"/>
          </a:xfrm>
        </p:spPr>
        <p:txBody>
          <a:bodyPr/>
          <a:lstStyle/>
          <a:p>
            <a:r>
              <a:rPr lang="de-DE" dirty="0" smtClean="0"/>
              <a:t>Year 2: Question D 30</a:t>
            </a:r>
            <a:r>
              <a:rPr lang="de-DE" sz="2400" dirty="0" smtClean="0"/>
              <a:t/>
            </a:r>
            <a:br>
              <a:rPr lang="de-DE" sz="2400" dirty="0" smtClean="0"/>
            </a:br>
            <a:r>
              <a:rPr lang="en-GB" sz="2400" dirty="0" smtClean="0"/>
              <a:t> </a:t>
            </a:r>
            <a:r>
              <a:rPr lang="en-GB" sz="2400" dirty="0" smtClean="0">
                <a:solidFill>
                  <a:schemeClr val="tx1">
                    <a:lumMod val="50000"/>
                  </a:schemeClr>
                </a:solidFill>
              </a:rPr>
              <a:t>I feel more comfortable about going abroad next year because I have got used to using German to communicate in and out of class.</a:t>
            </a:r>
            <a:endParaRPr lang="en-GB" sz="2400" dirty="0">
              <a:solidFill>
                <a:schemeClr val="tx1">
                  <a:lumMod val="50000"/>
                </a:schemeClr>
              </a:solidFill>
            </a:endParaRPr>
          </a:p>
        </p:txBody>
      </p:sp>
      <p:graphicFrame>
        <p:nvGraphicFramePr>
          <p:cNvPr id="5" name="Chart 4"/>
          <p:cNvGraphicFramePr/>
          <p:nvPr/>
        </p:nvGraphicFramePr>
        <p:xfrm>
          <a:off x="179512" y="2492896"/>
          <a:ext cx="5256584"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5536" y="6237312"/>
            <a:ext cx="704039" cy="369332"/>
          </a:xfrm>
          <a:prstGeom prst="rect">
            <a:avLst/>
          </a:prstGeom>
          <a:noFill/>
        </p:spPr>
        <p:txBody>
          <a:bodyPr wrap="none" rtlCol="0">
            <a:spAutoFit/>
          </a:bodyPr>
          <a:lstStyle/>
          <a:p>
            <a:r>
              <a:rPr lang="en-GB" dirty="0" smtClean="0"/>
              <a:t>n=20</a:t>
            </a:r>
            <a:endParaRPr lang="en-GB" dirty="0"/>
          </a:p>
        </p:txBody>
      </p:sp>
      <p:sp>
        <p:nvSpPr>
          <p:cNvPr id="7" name="TextBox 6"/>
          <p:cNvSpPr txBox="1"/>
          <p:nvPr/>
        </p:nvSpPr>
        <p:spPr>
          <a:xfrm>
            <a:off x="467544" y="2051556"/>
            <a:ext cx="1120820" cy="369332"/>
          </a:xfrm>
          <a:prstGeom prst="rect">
            <a:avLst/>
          </a:prstGeom>
          <a:noFill/>
          <a:ln w="25400">
            <a:solidFill>
              <a:schemeClr val="accent1"/>
            </a:solidFill>
          </a:ln>
        </p:spPr>
        <p:txBody>
          <a:bodyPr wrap="none" rtlCol="0">
            <a:spAutoFit/>
          </a:bodyPr>
          <a:lstStyle/>
          <a:p>
            <a:r>
              <a:rPr lang="en-GB" dirty="0" smtClean="0"/>
              <a:t>Round 1:</a:t>
            </a:r>
            <a:endParaRPr lang="en-GB" dirty="0"/>
          </a:p>
        </p:txBody>
      </p:sp>
      <p:sp>
        <p:nvSpPr>
          <p:cNvPr id="8" name="TextBox 7"/>
          <p:cNvSpPr txBox="1"/>
          <p:nvPr/>
        </p:nvSpPr>
        <p:spPr>
          <a:xfrm>
            <a:off x="5364088" y="2051556"/>
            <a:ext cx="1120820" cy="369332"/>
          </a:xfrm>
          <a:prstGeom prst="rect">
            <a:avLst/>
          </a:prstGeom>
          <a:noFill/>
          <a:ln w="25400">
            <a:solidFill>
              <a:schemeClr val="accent1"/>
            </a:solidFill>
          </a:ln>
        </p:spPr>
        <p:txBody>
          <a:bodyPr wrap="none" rtlCol="0">
            <a:spAutoFit/>
          </a:bodyPr>
          <a:lstStyle/>
          <a:p>
            <a:r>
              <a:rPr lang="en-GB" dirty="0" smtClean="0"/>
              <a:t>Round 2:</a:t>
            </a:r>
            <a:endParaRPr lang="en-GB" dirty="0"/>
          </a:p>
        </p:txBody>
      </p:sp>
      <p:graphicFrame>
        <p:nvGraphicFramePr>
          <p:cNvPr id="9" name="Chart 8"/>
          <p:cNvGraphicFramePr/>
          <p:nvPr/>
        </p:nvGraphicFramePr>
        <p:xfrm>
          <a:off x="5076056" y="2564904"/>
          <a:ext cx="3888432"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396353" y="6237312"/>
            <a:ext cx="704039" cy="369332"/>
          </a:xfrm>
          <a:prstGeom prst="rect">
            <a:avLst/>
          </a:prstGeom>
          <a:noFill/>
        </p:spPr>
        <p:txBody>
          <a:bodyPr wrap="none" rtlCol="0">
            <a:spAutoFit/>
          </a:bodyPr>
          <a:lstStyle/>
          <a:p>
            <a:r>
              <a:rPr lang="en-GB" dirty="0" smtClean="0"/>
              <a:t>n=17</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5816" y="404664"/>
            <a:ext cx="5461421" cy="511175"/>
          </a:xfrm>
        </p:spPr>
        <p:txBody>
          <a:bodyPr/>
          <a:lstStyle/>
          <a:p>
            <a:r>
              <a:rPr lang="de-DE" dirty="0" smtClean="0"/>
              <a:t>Year F: Question D 30</a:t>
            </a:r>
            <a:endParaRPr lang="en-GB" dirty="0"/>
          </a:p>
        </p:txBody>
      </p:sp>
      <p:graphicFrame>
        <p:nvGraphicFramePr>
          <p:cNvPr id="5" name="Chart 4"/>
          <p:cNvGraphicFramePr/>
          <p:nvPr/>
        </p:nvGraphicFramePr>
        <p:xfrm>
          <a:off x="251520" y="1484784"/>
          <a:ext cx="849694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396353" y="6237312"/>
            <a:ext cx="704039" cy="369332"/>
          </a:xfrm>
          <a:prstGeom prst="rect">
            <a:avLst/>
          </a:prstGeom>
          <a:noFill/>
        </p:spPr>
        <p:txBody>
          <a:bodyPr wrap="none" rtlCol="0">
            <a:spAutoFit/>
          </a:bodyPr>
          <a:lstStyle/>
          <a:p>
            <a:r>
              <a:rPr lang="en-GB" dirty="0" smtClean="0"/>
              <a:t>n=17</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72816"/>
            <a:ext cx="7908553" cy="4345409"/>
          </a:xfrm>
        </p:spPr>
        <p:txBody>
          <a:bodyPr/>
          <a:lstStyle/>
          <a:p>
            <a:pPr>
              <a:spcAft>
                <a:spcPts val="1200"/>
              </a:spcAft>
            </a:pPr>
            <a:r>
              <a:rPr lang="en-GB" sz="2400" dirty="0"/>
              <a:t>three-year project to ‘map the current landscape for languages in higher education</a:t>
            </a:r>
            <a:r>
              <a:rPr lang="en-GB" sz="2400" dirty="0" smtClean="0"/>
              <a:t>’ </a:t>
            </a:r>
            <a:r>
              <a:rPr lang="en-GB" dirty="0" smtClean="0"/>
              <a:t>(</a:t>
            </a:r>
            <a:r>
              <a:rPr lang="en-GB" dirty="0" err="1" smtClean="0"/>
              <a:t>LanQua</a:t>
            </a:r>
            <a:r>
              <a:rPr lang="en-GB" dirty="0" smtClean="0"/>
              <a:t> 2010a) </a:t>
            </a:r>
          </a:p>
          <a:p>
            <a:pPr lvl="1">
              <a:spcAft>
                <a:spcPts val="1200"/>
              </a:spcAft>
            </a:pPr>
            <a:r>
              <a:rPr lang="en-GB" dirty="0" smtClean="0"/>
              <a:t>based </a:t>
            </a:r>
            <a:r>
              <a:rPr lang="en-GB" dirty="0"/>
              <a:t>at the LLAS Subject Centre at the University of Southampton in cooperation with the Lifelong Learning Erasmus Network and partly funded by the European </a:t>
            </a:r>
            <a:r>
              <a:rPr lang="en-GB" dirty="0" smtClean="0"/>
              <a:t>Commission</a:t>
            </a:r>
          </a:p>
          <a:p>
            <a:r>
              <a:rPr lang="en-GB" sz="2400" dirty="0" smtClean="0"/>
              <a:t>CLIL = ‘umbrella </a:t>
            </a:r>
            <a:r>
              <a:rPr lang="en-GB" sz="2400" dirty="0"/>
              <a:t>term for all those HE approaches in which some form of specific and academic language support is offered to students in order to facilitate their learning of the content through that </a:t>
            </a:r>
            <a:r>
              <a:rPr lang="en-GB" sz="2400" dirty="0" smtClean="0"/>
              <a:t>language’ </a:t>
            </a:r>
          </a:p>
          <a:p>
            <a:pPr marL="0" indent="0" algn="r">
              <a:buNone/>
            </a:pPr>
            <a:r>
              <a:rPr lang="en-GB" dirty="0" smtClean="0"/>
              <a:t>(</a:t>
            </a:r>
            <a:r>
              <a:rPr lang="en-GB" dirty="0" err="1" smtClean="0"/>
              <a:t>LanQua</a:t>
            </a:r>
            <a:r>
              <a:rPr lang="en-GB" dirty="0" smtClean="0"/>
              <a:t> 2010b)</a:t>
            </a:r>
            <a:endParaRPr lang="en-US" dirty="0"/>
          </a:p>
        </p:txBody>
      </p:sp>
      <p:sp>
        <p:nvSpPr>
          <p:cNvPr id="4" name="Title 1"/>
          <p:cNvSpPr txBox="1">
            <a:spLocks/>
          </p:cNvSpPr>
          <p:nvPr/>
        </p:nvSpPr>
        <p:spPr bwMode="auto">
          <a:xfrm>
            <a:off x="1979713" y="160548"/>
            <a:ext cx="7164286" cy="511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a:solidFill>
                  <a:srgbClr val="FB4F14"/>
                </a:solidFill>
                <a:latin typeface="+mj-lt"/>
                <a:ea typeface="+mj-ea"/>
                <a:cs typeface="+mj-cs"/>
              </a:defRPr>
            </a:lvl1pPr>
            <a:lvl2pPr algn="l" rtl="0" eaLnBrk="1" fontAlgn="base" hangingPunct="1">
              <a:spcBef>
                <a:spcPct val="0"/>
              </a:spcBef>
              <a:spcAft>
                <a:spcPct val="0"/>
              </a:spcAft>
              <a:defRPr sz="3000">
                <a:solidFill>
                  <a:srgbClr val="FB4F14"/>
                </a:solidFill>
                <a:latin typeface="Arial" charset="0"/>
              </a:defRPr>
            </a:lvl2pPr>
            <a:lvl3pPr algn="l" rtl="0" eaLnBrk="1" fontAlgn="base" hangingPunct="1">
              <a:spcBef>
                <a:spcPct val="0"/>
              </a:spcBef>
              <a:spcAft>
                <a:spcPct val="0"/>
              </a:spcAft>
              <a:defRPr sz="3000">
                <a:solidFill>
                  <a:srgbClr val="FB4F14"/>
                </a:solidFill>
                <a:latin typeface="Arial" charset="0"/>
              </a:defRPr>
            </a:lvl3pPr>
            <a:lvl4pPr algn="l" rtl="0" eaLnBrk="1" fontAlgn="base" hangingPunct="1">
              <a:spcBef>
                <a:spcPct val="0"/>
              </a:spcBef>
              <a:spcAft>
                <a:spcPct val="0"/>
              </a:spcAft>
              <a:defRPr sz="3000">
                <a:solidFill>
                  <a:srgbClr val="FB4F14"/>
                </a:solidFill>
                <a:latin typeface="Arial" charset="0"/>
              </a:defRPr>
            </a:lvl4pPr>
            <a:lvl5pPr algn="l" rtl="0" eaLnBrk="1" fontAlgn="base" hangingPunct="1">
              <a:spcBef>
                <a:spcPct val="0"/>
              </a:spcBef>
              <a:spcAft>
                <a:spcPct val="0"/>
              </a:spcAft>
              <a:defRPr sz="3000">
                <a:solidFill>
                  <a:srgbClr val="FB4F14"/>
                </a:solidFill>
                <a:latin typeface="Arial" charset="0"/>
              </a:defRPr>
            </a:lvl5pPr>
            <a:lvl6pPr marL="457200" algn="l" rtl="0" eaLnBrk="1" fontAlgn="base" hangingPunct="1">
              <a:spcBef>
                <a:spcPct val="0"/>
              </a:spcBef>
              <a:spcAft>
                <a:spcPct val="0"/>
              </a:spcAft>
              <a:defRPr sz="3000">
                <a:solidFill>
                  <a:srgbClr val="FB4F14"/>
                </a:solidFill>
                <a:latin typeface="Arial" charset="0"/>
              </a:defRPr>
            </a:lvl6pPr>
            <a:lvl7pPr marL="914400" algn="l" rtl="0" eaLnBrk="1" fontAlgn="base" hangingPunct="1">
              <a:spcBef>
                <a:spcPct val="0"/>
              </a:spcBef>
              <a:spcAft>
                <a:spcPct val="0"/>
              </a:spcAft>
              <a:defRPr sz="3000">
                <a:solidFill>
                  <a:srgbClr val="FB4F14"/>
                </a:solidFill>
                <a:latin typeface="Arial" charset="0"/>
              </a:defRPr>
            </a:lvl7pPr>
            <a:lvl8pPr marL="1371600" algn="l" rtl="0" eaLnBrk="1" fontAlgn="base" hangingPunct="1">
              <a:spcBef>
                <a:spcPct val="0"/>
              </a:spcBef>
              <a:spcAft>
                <a:spcPct val="0"/>
              </a:spcAft>
              <a:defRPr sz="3000">
                <a:solidFill>
                  <a:srgbClr val="FB4F14"/>
                </a:solidFill>
                <a:latin typeface="Arial" charset="0"/>
              </a:defRPr>
            </a:lvl8pPr>
            <a:lvl9pPr marL="1828800" algn="l" rtl="0" eaLnBrk="1" fontAlgn="base" hangingPunct="1">
              <a:spcBef>
                <a:spcPct val="0"/>
              </a:spcBef>
              <a:spcAft>
                <a:spcPct val="0"/>
              </a:spcAft>
              <a:defRPr sz="3000">
                <a:solidFill>
                  <a:srgbClr val="FB4F14"/>
                </a:solidFill>
                <a:latin typeface="Arial" charset="0"/>
              </a:defRPr>
            </a:lvl9pPr>
          </a:lstStyle>
          <a:p>
            <a:r>
              <a:rPr lang="de-DE" sz="2400" dirty="0" err="1" smtClean="0"/>
              <a:t>LanQua</a:t>
            </a:r>
            <a:r>
              <a:rPr lang="de-DE" sz="2400" dirty="0" smtClean="0"/>
              <a:t> – Language Network </a:t>
            </a:r>
            <a:r>
              <a:rPr lang="de-DE" sz="2400" dirty="0" err="1" smtClean="0"/>
              <a:t>for</a:t>
            </a:r>
            <a:r>
              <a:rPr lang="de-DE" sz="2400" dirty="0" smtClean="0"/>
              <a:t> Quality Assurance</a:t>
            </a:r>
            <a:endParaRPr lang="en-GB" sz="2400" dirty="0"/>
          </a:p>
        </p:txBody>
      </p:sp>
    </p:spTree>
    <p:extLst>
      <p:ext uri="{BB962C8B-B14F-4D97-AF65-F5344CB8AC3E}">
        <p14:creationId xmlns:p14="http://schemas.microsoft.com/office/powerpoint/2010/main" val="1197416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204230"/>
            <a:ext cx="8829339" cy="5653769"/>
          </a:xfrm>
        </p:spPr>
      </p:pic>
      <p:sp>
        <p:nvSpPr>
          <p:cNvPr id="5" name="Title 1"/>
          <p:cNvSpPr txBox="1">
            <a:spLocks/>
          </p:cNvSpPr>
          <p:nvPr/>
        </p:nvSpPr>
        <p:spPr bwMode="auto">
          <a:xfrm>
            <a:off x="1979713" y="160548"/>
            <a:ext cx="7164286" cy="511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a:solidFill>
                  <a:srgbClr val="FB4F14"/>
                </a:solidFill>
                <a:latin typeface="+mj-lt"/>
                <a:ea typeface="+mj-ea"/>
                <a:cs typeface="+mj-cs"/>
              </a:defRPr>
            </a:lvl1pPr>
            <a:lvl2pPr algn="l" rtl="0" eaLnBrk="1" fontAlgn="base" hangingPunct="1">
              <a:spcBef>
                <a:spcPct val="0"/>
              </a:spcBef>
              <a:spcAft>
                <a:spcPct val="0"/>
              </a:spcAft>
              <a:defRPr sz="3000">
                <a:solidFill>
                  <a:srgbClr val="FB4F14"/>
                </a:solidFill>
                <a:latin typeface="Arial" charset="0"/>
              </a:defRPr>
            </a:lvl2pPr>
            <a:lvl3pPr algn="l" rtl="0" eaLnBrk="1" fontAlgn="base" hangingPunct="1">
              <a:spcBef>
                <a:spcPct val="0"/>
              </a:spcBef>
              <a:spcAft>
                <a:spcPct val="0"/>
              </a:spcAft>
              <a:defRPr sz="3000">
                <a:solidFill>
                  <a:srgbClr val="FB4F14"/>
                </a:solidFill>
                <a:latin typeface="Arial" charset="0"/>
              </a:defRPr>
            </a:lvl3pPr>
            <a:lvl4pPr algn="l" rtl="0" eaLnBrk="1" fontAlgn="base" hangingPunct="1">
              <a:spcBef>
                <a:spcPct val="0"/>
              </a:spcBef>
              <a:spcAft>
                <a:spcPct val="0"/>
              </a:spcAft>
              <a:defRPr sz="3000">
                <a:solidFill>
                  <a:srgbClr val="FB4F14"/>
                </a:solidFill>
                <a:latin typeface="Arial" charset="0"/>
              </a:defRPr>
            </a:lvl4pPr>
            <a:lvl5pPr algn="l" rtl="0" eaLnBrk="1" fontAlgn="base" hangingPunct="1">
              <a:spcBef>
                <a:spcPct val="0"/>
              </a:spcBef>
              <a:spcAft>
                <a:spcPct val="0"/>
              </a:spcAft>
              <a:defRPr sz="3000">
                <a:solidFill>
                  <a:srgbClr val="FB4F14"/>
                </a:solidFill>
                <a:latin typeface="Arial" charset="0"/>
              </a:defRPr>
            </a:lvl5pPr>
            <a:lvl6pPr marL="457200" algn="l" rtl="0" eaLnBrk="1" fontAlgn="base" hangingPunct="1">
              <a:spcBef>
                <a:spcPct val="0"/>
              </a:spcBef>
              <a:spcAft>
                <a:spcPct val="0"/>
              </a:spcAft>
              <a:defRPr sz="3000">
                <a:solidFill>
                  <a:srgbClr val="FB4F14"/>
                </a:solidFill>
                <a:latin typeface="Arial" charset="0"/>
              </a:defRPr>
            </a:lvl6pPr>
            <a:lvl7pPr marL="914400" algn="l" rtl="0" eaLnBrk="1" fontAlgn="base" hangingPunct="1">
              <a:spcBef>
                <a:spcPct val="0"/>
              </a:spcBef>
              <a:spcAft>
                <a:spcPct val="0"/>
              </a:spcAft>
              <a:defRPr sz="3000">
                <a:solidFill>
                  <a:srgbClr val="FB4F14"/>
                </a:solidFill>
                <a:latin typeface="Arial" charset="0"/>
              </a:defRPr>
            </a:lvl7pPr>
            <a:lvl8pPr marL="1371600" algn="l" rtl="0" eaLnBrk="1" fontAlgn="base" hangingPunct="1">
              <a:spcBef>
                <a:spcPct val="0"/>
              </a:spcBef>
              <a:spcAft>
                <a:spcPct val="0"/>
              </a:spcAft>
              <a:defRPr sz="3000">
                <a:solidFill>
                  <a:srgbClr val="FB4F14"/>
                </a:solidFill>
                <a:latin typeface="Arial" charset="0"/>
              </a:defRPr>
            </a:lvl8pPr>
            <a:lvl9pPr marL="1828800" algn="l" rtl="0" eaLnBrk="1" fontAlgn="base" hangingPunct="1">
              <a:spcBef>
                <a:spcPct val="0"/>
              </a:spcBef>
              <a:spcAft>
                <a:spcPct val="0"/>
              </a:spcAft>
              <a:defRPr sz="3000">
                <a:solidFill>
                  <a:srgbClr val="FB4F14"/>
                </a:solidFill>
                <a:latin typeface="Arial" charset="0"/>
              </a:defRPr>
            </a:lvl9pPr>
          </a:lstStyle>
          <a:p>
            <a:r>
              <a:rPr lang="de-DE" sz="2400" dirty="0" err="1" smtClean="0"/>
              <a:t>LanQua</a:t>
            </a:r>
            <a:r>
              <a:rPr lang="de-DE" sz="2400" dirty="0" smtClean="0"/>
              <a:t> – Language Network </a:t>
            </a:r>
            <a:r>
              <a:rPr lang="de-DE" sz="2400" dirty="0" err="1" smtClean="0"/>
              <a:t>for</a:t>
            </a:r>
            <a:r>
              <a:rPr lang="de-DE" sz="2400" dirty="0" smtClean="0"/>
              <a:t> Quality Assurance</a:t>
            </a:r>
            <a:endParaRPr lang="en-GB" sz="2400" dirty="0"/>
          </a:p>
        </p:txBody>
      </p:sp>
      <p:sp>
        <p:nvSpPr>
          <p:cNvPr id="4" name="TextBox 3"/>
          <p:cNvSpPr txBox="1"/>
          <p:nvPr/>
        </p:nvSpPr>
        <p:spPr>
          <a:xfrm>
            <a:off x="5004048" y="6165304"/>
            <a:ext cx="3826689" cy="369332"/>
          </a:xfrm>
          <a:prstGeom prst="rect">
            <a:avLst/>
          </a:prstGeom>
          <a:noFill/>
        </p:spPr>
        <p:txBody>
          <a:bodyPr wrap="none" rtlCol="0">
            <a:spAutoFit/>
          </a:bodyPr>
          <a:lstStyle/>
          <a:p>
            <a:r>
              <a:rPr lang="en-GB" dirty="0" smtClean="0"/>
              <a:t>(source: </a:t>
            </a:r>
            <a:r>
              <a:rPr lang="en-GB" dirty="0" err="1" smtClean="0"/>
              <a:t>Greere</a:t>
            </a:r>
            <a:r>
              <a:rPr lang="en-GB" dirty="0" smtClean="0"/>
              <a:t> </a:t>
            </a:r>
            <a:r>
              <a:rPr lang="en-GB" dirty="0"/>
              <a:t>/ </a:t>
            </a:r>
            <a:r>
              <a:rPr lang="en-GB" dirty="0" err="1"/>
              <a:t>Räsänen</a:t>
            </a:r>
            <a:r>
              <a:rPr lang="en-GB" dirty="0"/>
              <a:t> 2008: </a:t>
            </a:r>
            <a:r>
              <a:rPr lang="en-GB" dirty="0" smtClean="0"/>
              <a:t>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332656"/>
            <a:ext cx="5676305" cy="511175"/>
          </a:xfrm>
        </p:spPr>
        <p:txBody>
          <a:bodyPr/>
          <a:lstStyle/>
          <a:p>
            <a:r>
              <a:rPr lang="de-DE" dirty="0" smtClean="0"/>
              <a:t>CLIL </a:t>
            </a:r>
            <a:r>
              <a:rPr lang="de-DE" dirty="0" err="1" smtClean="0"/>
              <a:t>training</a:t>
            </a:r>
            <a:endParaRPr lang="en-US" dirty="0"/>
          </a:p>
        </p:txBody>
      </p:sp>
      <p:sp>
        <p:nvSpPr>
          <p:cNvPr id="3" name="Content Placeholder 2"/>
          <p:cNvSpPr>
            <a:spLocks noGrp="1"/>
          </p:cNvSpPr>
          <p:nvPr>
            <p:ph idx="1"/>
          </p:nvPr>
        </p:nvSpPr>
        <p:spPr>
          <a:xfrm>
            <a:off x="467544" y="1772816"/>
            <a:ext cx="8052569" cy="4345409"/>
          </a:xfrm>
        </p:spPr>
        <p:txBody>
          <a:bodyPr/>
          <a:lstStyle/>
          <a:p>
            <a:pPr marL="0" indent="0" algn="just">
              <a:buNone/>
            </a:pPr>
            <a:r>
              <a:rPr lang="en-GB" sz="2400" dirty="0" smtClean="0"/>
              <a:t>It </a:t>
            </a:r>
            <a:r>
              <a:rPr lang="en-GB" sz="2400" dirty="0"/>
              <a:t>seems that CLIL at the tertiary level is often performed in a rather casual manner because university professors are not inclined to receive training on how to teach in a foreign language. </a:t>
            </a:r>
            <a:endParaRPr lang="en-GB" sz="2400" dirty="0" smtClean="0"/>
          </a:p>
          <a:p>
            <a:pPr marL="0" indent="0" algn="r">
              <a:buNone/>
            </a:pPr>
            <a:r>
              <a:rPr lang="en-GB" dirty="0" smtClean="0"/>
              <a:t>(Costa / Coleman 2010</a:t>
            </a:r>
            <a:r>
              <a:rPr lang="en-GB" dirty="0"/>
              <a:t>: 26) </a:t>
            </a:r>
            <a:endParaRPr lang="en-GB" dirty="0" smtClean="0"/>
          </a:p>
          <a:p>
            <a:pPr marL="0" indent="0">
              <a:buNone/>
            </a:pPr>
            <a:endParaRPr lang="en-GB" dirty="0"/>
          </a:p>
          <a:p>
            <a:pPr marL="0" indent="0" algn="just">
              <a:buNone/>
            </a:pPr>
            <a:r>
              <a:rPr lang="en-US" sz="2400" dirty="0" smtClean="0"/>
              <a:t>CLIL </a:t>
            </a:r>
            <a:r>
              <a:rPr lang="en-US" sz="2400" dirty="0"/>
              <a:t>training specially adapted to university teachers is necessary so that lecturers can overcome their reluctance to a methodological training and thereby the potential of CLIL is </a:t>
            </a:r>
            <a:r>
              <a:rPr lang="en-US" sz="2400" dirty="0" err="1" smtClean="0"/>
              <a:t>realised</a:t>
            </a:r>
            <a:r>
              <a:rPr lang="en-US" sz="2400" dirty="0"/>
              <a:t>.</a:t>
            </a:r>
            <a:r>
              <a:rPr lang="en-US" sz="2400" dirty="0" smtClean="0"/>
              <a:t> </a:t>
            </a:r>
          </a:p>
          <a:p>
            <a:pPr marL="0" indent="0" algn="r">
              <a:buNone/>
            </a:pPr>
            <a:r>
              <a:rPr lang="en-US" dirty="0" smtClean="0"/>
              <a:t>(Aguilar / Rodriguez 2012</a:t>
            </a:r>
            <a:r>
              <a:rPr lang="en-US" dirty="0"/>
              <a:t>: 183)</a:t>
            </a:r>
          </a:p>
        </p:txBody>
      </p:sp>
    </p:spTree>
    <p:extLst>
      <p:ext uri="{BB962C8B-B14F-4D97-AF65-F5344CB8AC3E}">
        <p14:creationId xmlns:p14="http://schemas.microsoft.com/office/powerpoint/2010/main" val="387240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476672"/>
            <a:ext cx="5604297" cy="511175"/>
          </a:xfrm>
        </p:spPr>
        <p:txBody>
          <a:bodyPr/>
          <a:lstStyle/>
          <a:p>
            <a:r>
              <a:rPr lang="en-GB" dirty="0" smtClean="0"/>
              <a:t>Outline</a:t>
            </a:r>
            <a:endParaRPr lang="en-GB" dirty="0"/>
          </a:p>
        </p:txBody>
      </p:sp>
      <p:sp>
        <p:nvSpPr>
          <p:cNvPr id="3" name="Content Placeholder 2"/>
          <p:cNvSpPr>
            <a:spLocks noGrp="1"/>
          </p:cNvSpPr>
          <p:nvPr>
            <p:ph idx="1"/>
          </p:nvPr>
        </p:nvSpPr>
        <p:spPr>
          <a:xfrm>
            <a:off x="899592" y="1628800"/>
            <a:ext cx="7620521" cy="4201393"/>
          </a:xfrm>
        </p:spPr>
        <p:txBody>
          <a:bodyPr/>
          <a:lstStyle/>
          <a:p>
            <a:pPr>
              <a:lnSpc>
                <a:spcPct val="200000"/>
              </a:lnSpc>
              <a:buFont typeface="Wingdings" pitchFamily="2" charset="2"/>
              <a:buChar char="ü"/>
            </a:pPr>
            <a:r>
              <a:rPr lang="en-GB" sz="2600" dirty="0" smtClean="0"/>
              <a:t>What is CLIL?</a:t>
            </a:r>
          </a:p>
          <a:p>
            <a:pPr>
              <a:lnSpc>
                <a:spcPct val="200000"/>
              </a:lnSpc>
              <a:buFont typeface="Wingdings" pitchFamily="2" charset="2"/>
              <a:buChar char="ü"/>
            </a:pPr>
            <a:r>
              <a:rPr lang="en-GB" sz="2600" dirty="0" smtClean="0"/>
              <a:t>Overview of research into CLIL</a:t>
            </a:r>
          </a:p>
          <a:p>
            <a:pPr lvl="1">
              <a:lnSpc>
                <a:spcPct val="200000"/>
              </a:lnSpc>
              <a:buFont typeface="Wingdings" pitchFamily="2" charset="2"/>
              <a:buChar char="ü"/>
            </a:pPr>
            <a:r>
              <a:rPr lang="en-GB" sz="2600" dirty="0" smtClean="0"/>
              <a:t>CLIL in Higher Education</a:t>
            </a:r>
          </a:p>
          <a:p>
            <a:pPr>
              <a:lnSpc>
                <a:spcPct val="200000"/>
              </a:lnSpc>
              <a:buFont typeface="Wingdings" pitchFamily="2" charset="2"/>
              <a:buChar char="ü"/>
            </a:pPr>
            <a:r>
              <a:rPr lang="en-GB" sz="2600" dirty="0" smtClean="0"/>
              <a:t>PhD project: case study</a:t>
            </a:r>
          </a:p>
          <a:p>
            <a:pPr>
              <a:lnSpc>
                <a:spcPct val="200000"/>
              </a:lnSpc>
              <a:buFont typeface="Wingdings" pitchFamily="2" charset="2"/>
              <a:buChar char="ü"/>
            </a:pPr>
            <a:r>
              <a:rPr lang="en-GB" sz="2600" dirty="0" smtClean="0"/>
              <a:t>Conclusion and outlook</a:t>
            </a:r>
            <a:endParaRPr lang="en-GB"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332656"/>
            <a:ext cx="5676305" cy="511175"/>
          </a:xfrm>
        </p:spPr>
        <p:txBody>
          <a:bodyPr/>
          <a:lstStyle/>
          <a:p>
            <a:r>
              <a:rPr lang="de-DE" dirty="0" smtClean="0"/>
              <a:t>CLIL </a:t>
            </a:r>
            <a:r>
              <a:rPr lang="de-DE" dirty="0" err="1" smtClean="0"/>
              <a:t>as</a:t>
            </a:r>
            <a:r>
              <a:rPr lang="de-DE" dirty="0" smtClean="0"/>
              <a:t> </a:t>
            </a:r>
            <a:r>
              <a:rPr lang="de-DE" dirty="0" err="1" smtClean="0"/>
              <a:t>solution</a:t>
            </a:r>
            <a:endParaRPr lang="en-US" dirty="0"/>
          </a:p>
        </p:txBody>
      </p:sp>
      <p:sp>
        <p:nvSpPr>
          <p:cNvPr id="3" name="Content Placeholder 2"/>
          <p:cNvSpPr>
            <a:spLocks noGrp="1"/>
          </p:cNvSpPr>
          <p:nvPr>
            <p:ph idx="1"/>
          </p:nvPr>
        </p:nvSpPr>
        <p:spPr>
          <a:xfrm>
            <a:off x="539552" y="2204864"/>
            <a:ext cx="7836545" cy="4104456"/>
          </a:xfrm>
        </p:spPr>
        <p:txBody>
          <a:bodyPr/>
          <a:lstStyle/>
          <a:p>
            <a:pPr marL="0" indent="0" algn="just">
              <a:spcAft>
                <a:spcPts val="1200"/>
              </a:spcAft>
              <a:buNone/>
            </a:pPr>
            <a:r>
              <a:rPr lang="en-GB" sz="2600" dirty="0" smtClean="0"/>
              <a:t>Successful </a:t>
            </a:r>
            <a:r>
              <a:rPr lang="en-GB" sz="2600" dirty="0"/>
              <a:t>employability of today’s higher education (HE) graduates in Europe is more and more dependent on how well they are prepared linguistically and </a:t>
            </a:r>
            <a:r>
              <a:rPr lang="en-GB" sz="2600" dirty="0" err="1"/>
              <a:t>interculturally</a:t>
            </a:r>
            <a:r>
              <a:rPr lang="en-GB" sz="2600" dirty="0"/>
              <a:t> to enter the internationalised labour market</a:t>
            </a:r>
            <a:r>
              <a:rPr lang="en-GB" sz="2600" dirty="0" smtClean="0"/>
              <a:t>.</a:t>
            </a:r>
          </a:p>
          <a:p>
            <a:pPr marL="0" indent="0" algn="r">
              <a:buNone/>
            </a:pPr>
            <a:r>
              <a:rPr lang="en-GB" dirty="0" smtClean="0"/>
              <a:t>(</a:t>
            </a:r>
            <a:r>
              <a:rPr lang="en-GB" dirty="0" err="1" smtClean="0"/>
              <a:t>Greere</a:t>
            </a:r>
            <a:r>
              <a:rPr lang="en-GB" dirty="0" smtClean="0"/>
              <a:t> / </a:t>
            </a:r>
            <a:r>
              <a:rPr lang="en-GB" dirty="0" err="1" smtClean="0"/>
              <a:t>Räsänen</a:t>
            </a:r>
            <a:r>
              <a:rPr lang="en-GB" dirty="0" smtClean="0"/>
              <a:t> 2008: 3)</a:t>
            </a:r>
            <a:endParaRPr lang="en-US" dirty="0"/>
          </a:p>
        </p:txBody>
      </p:sp>
    </p:spTree>
    <p:extLst>
      <p:ext uri="{BB962C8B-B14F-4D97-AF65-F5344CB8AC3E}">
        <p14:creationId xmlns:p14="http://schemas.microsoft.com/office/powerpoint/2010/main" val="2640075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20888"/>
            <a:ext cx="7566025" cy="921284"/>
          </a:xfrm>
        </p:spPr>
        <p:txBody>
          <a:bodyPr/>
          <a:lstStyle/>
          <a:p>
            <a:pPr algn="ctr">
              <a:buNone/>
            </a:pPr>
            <a:r>
              <a:rPr lang="de-DE" sz="6000" dirty="0" smtClean="0">
                <a:solidFill>
                  <a:schemeClr val="tx1">
                    <a:lumMod val="50000"/>
                  </a:schemeClr>
                </a:solidFill>
              </a:rPr>
              <a:t>Thank you!</a:t>
            </a:r>
          </a:p>
          <a:p>
            <a:pPr algn="ctr">
              <a:buNone/>
            </a:pPr>
            <a:endParaRPr lang="de-DE" sz="4800" dirty="0" smtClean="0">
              <a:solidFill>
                <a:schemeClr val="tx1">
                  <a:lumMod val="50000"/>
                </a:schemeClr>
              </a:solidFill>
            </a:endParaRPr>
          </a:p>
          <a:p>
            <a:pPr algn="ctr">
              <a:buNone/>
            </a:pPr>
            <a:endParaRPr lang="de-DE" sz="2600" dirty="0" smtClean="0">
              <a:solidFill>
                <a:schemeClr val="tx1">
                  <a:lumMod val="50000"/>
                </a:schemeClr>
              </a:solidFill>
            </a:endParaRPr>
          </a:p>
          <a:p>
            <a:pPr algn="ctr">
              <a:buNone/>
            </a:pPr>
            <a:endParaRPr lang="de-DE" sz="4000" dirty="0" smtClean="0">
              <a:solidFill>
                <a:schemeClr val="tx1">
                  <a:lumMod val="50000"/>
                </a:schemeClr>
              </a:solidFill>
            </a:endParaRPr>
          </a:p>
        </p:txBody>
      </p:sp>
      <p:sp>
        <p:nvSpPr>
          <p:cNvPr id="4" name="TextBox 3"/>
          <p:cNvSpPr txBox="1"/>
          <p:nvPr/>
        </p:nvSpPr>
        <p:spPr>
          <a:xfrm>
            <a:off x="4499992" y="0"/>
            <a:ext cx="4644008" cy="1231106"/>
          </a:xfrm>
          <a:prstGeom prst="rect">
            <a:avLst/>
          </a:prstGeom>
          <a:solidFill>
            <a:srgbClr val="F97A33">
              <a:alpha val="60000"/>
            </a:srgbClr>
          </a:solidFill>
        </p:spPr>
        <p:txBody>
          <a:bodyPr wrap="square" rtlCol="0">
            <a:spAutoFit/>
          </a:bodyPr>
          <a:lstStyle/>
          <a:p>
            <a:pPr algn="r">
              <a:buNone/>
            </a:pPr>
            <a:r>
              <a:rPr lang="de-DE" sz="2000" b="1" dirty="0" smtClean="0">
                <a:solidFill>
                  <a:schemeClr val="tx1">
                    <a:lumMod val="50000"/>
                  </a:schemeClr>
                </a:solidFill>
              </a:rPr>
              <a:t>Contact details:</a:t>
            </a:r>
          </a:p>
          <a:p>
            <a:pPr algn="r">
              <a:buNone/>
            </a:pPr>
            <a:r>
              <a:rPr lang="de-DE" dirty="0" smtClean="0">
                <a:solidFill>
                  <a:schemeClr val="tx1">
                    <a:lumMod val="50000"/>
                  </a:schemeClr>
                </a:solidFill>
              </a:rPr>
              <a:t>Elisabeth Wielander</a:t>
            </a:r>
          </a:p>
          <a:p>
            <a:pPr algn="r">
              <a:buNone/>
            </a:pPr>
            <a:r>
              <a:rPr lang="de-DE" dirty="0" smtClean="0">
                <a:solidFill>
                  <a:schemeClr val="tx1">
                    <a:lumMod val="50000"/>
                  </a:schemeClr>
                </a:solidFill>
                <a:hlinkClick r:id="rId3"/>
              </a:rPr>
              <a:t>e.wielander@aston.ac.uk</a:t>
            </a:r>
            <a:endParaRPr lang="de-DE" dirty="0" smtClean="0">
              <a:solidFill>
                <a:schemeClr val="tx1">
                  <a:lumMod val="50000"/>
                </a:schemeClr>
              </a:solidFill>
            </a:endParaRPr>
          </a:p>
          <a:p>
            <a:pPr algn="r"/>
            <a:r>
              <a:rPr lang="de-DE" dirty="0" smtClean="0">
                <a:solidFill>
                  <a:schemeClr val="tx1">
                    <a:lumMod val="50000"/>
                  </a:schemeClr>
                </a:solidFill>
              </a:rPr>
              <a:t>School </a:t>
            </a:r>
            <a:r>
              <a:rPr lang="de-DE" dirty="0" err="1">
                <a:solidFill>
                  <a:schemeClr val="tx1">
                    <a:lumMod val="50000"/>
                  </a:schemeClr>
                </a:solidFill>
              </a:rPr>
              <a:t>of</a:t>
            </a:r>
            <a:r>
              <a:rPr lang="de-DE" dirty="0">
                <a:solidFill>
                  <a:schemeClr val="tx1">
                    <a:lumMod val="50000"/>
                  </a:schemeClr>
                </a:solidFill>
              </a:rPr>
              <a:t> </a:t>
            </a:r>
            <a:r>
              <a:rPr lang="de-DE" dirty="0" err="1">
                <a:solidFill>
                  <a:schemeClr val="tx1">
                    <a:lumMod val="50000"/>
                  </a:schemeClr>
                </a:solidFill>
              </a:rPr>
              <a:t>Languages</a:t>
            </a:r>
            <a:r>
              <a:rPr lang="de-DE" dirty="0">
                <a:solidFill>
                  <a:schemeClr val="tx1">
                    <a:lumMod val="50000"/>
                  </a:schemeClr>
                </a:solidFill>
              </a:rPr>
              <a:t> </a:t>
            </a:r>
            <a:r>
              <a:rPr lang="de-DE" dirty="0" err="1">
                <a:solidFill>
                  <a:schemeClr val="tx1">
                    <a:lumMod val="50000"/>
                  </a:schemeClr>
                </a:solidFill>
              </a:rPr>
              <a:t>and</a:t>
            </a:r>
            <a:r>
              <a:rPr lang="de-DE" dirty="0">
                <a:solidFill>
                  <a:schemeClr val="tx1">
                    <a:lumMod val="50000"/>
                  </a:schemeClr>
                </a:solidFill>
              </a:rPr>
              <a:t> </a:t>
            </a:r>
            <a:r>
              <a:rPr lang="de-DE" dirty="0" err="1">
                <a:solidFill>
                  <a:schemeClr val="tx1">
                    <a:lumMod val="50000"/>
                  </a:schemeClr>
                </a:solidFill>
              </a:rPr>
              <a:t>Social</a:t>
            </a:r>
            <a:r>
              <a:rPr lang="de-DE" dirty="0">
                <a:solidFill>
                  <a:schemeClr val="tx1">
                    <a:lumMod val="50000"/>
                  </a:schemeClr>
                </a:solidFill>
              </a:rPr>
              <a:t> </a:t>
            </a:r>
            <a:r>
              <a:rPr lang="de-DE" dirty="0" err="1" smtClean="0">
                <a:solidFill>
                  <a:schemeClr val="tx1">
                    <a:lumMod val="50000"/>
                  </a:schemeClr>
                </a:solidFill>
              </a:rPr>
              <a:t>Sciences</a:t>
            </a:r>
            <a:endParaRPr lang="de-DE" dirty="0">
              <a:solidFill>
                <a:schemeClr val="tx1">
                  <a:lumMod val="50000"/>
                </a:schemeClr>
              </a:solidFill>
            </a:endParaRPr>
          </a:p>
        </p:txBody>
      </p:sp>
      <p:pic>
        <p:nvPicPr>
          <p:cNvPr id="6" name="Picture 5" descr="CLERA identifier.png"/>
          <p:cNvPicPr>
            <a:picLocks noChangeAspect="1"/>
          </p:cNvPicPr>
          <p:nvPr/>
        </p:nvPicPr>
        <p:blipFill>
          <a:blip r:embed="rId4" cstate="print"/>
          <a:stretch>
            <a:fillRect/>
          </a:stretch>
        </p:blipFill>
        <p:spPr>
          <a:xfrm>
            <a:off x="1835696" y="4634889"/>
            <a:ext cx="5515023" cy="19624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97545"/>
            <a:ext cx="5460281" cy="511175"/>
          </a:xfrm>
        </p:spPr>
        <p:txBody>
          <a:bodyPr/>
          <a:lstStyle/>
          <a:p>
            <a:r>
              <a:rPr lang="en-GB" dirty="0" smtClean="0"/>
              <a:t>Defining CLIL</a:t>
            </a:r>
            <a:endParaRPr lang="en-GB" dirty="0"/>
          </a:p>
        </p:txBody>
      </p:sp>
      <p:sp>
        <p:nvSpPr>
          <p:cNvPr id="3" name="Content Placeholder 2"/>
          <p:cNvSpPr>
            <a:spLocks noGrp="1"/>
          </p:cNvSpPr>
          <p:nvPr>
            <p:ph idx="1"/>
          </p:nvPr>
        </p:nvSpPr>
        <p:spPr>
          <a:xfrm>
            <a:off x="467544" y="2492896"/>
            <a:ext cx="7836545" cy="3312368"/>
          </a:xfrm>
        </p:spPr>
        <p:txBody>
          <a:bodyPr/>
          <a:lstStyle/>
          <a:p>
            <a:pPr>
              <a:buNone/>
            </a:pPr>
            <a:r>
              <a:rPr lang="en-GB" sz="2600" dirty="0" smtClean="0"/>
              <a:t>	Within CLIL, language is used as a medium for learning content, and the content is used in turn as a resource for learning languages.</a:t>
            </a:r>
          </a:p>
          <a:p>
            <a:pPr algn="r">
              <a:lnSpc>
                <a:spcPts val="3000"/>
              </a:lnSpc>
              <a:spcAft>
                <a:spcPts val="1200"/>
              </a:spcAft>
              <a:buNone/>
            </a:pPr>
            <a:r>
              <a:rPr lang="en-GB" dirty="0" smtClean="0"/>
              <a:t>European Commission (2005: 2)</a:t>
            </a:r>
          </a:p>
          <a:p>
            <a:pPr marL="342900" lvl="1" indent="-342900">
              <a:lnSpc>
                <a:spcPts val="3000"/>
              </a:lnSpc>
              <a:buNone/>
              <a:defRPr/>
            </a:pPr>
            <a:r>
              <a:rPr lang="en-GB" sz="2200" dirty="0" smtClean="0">
                <a:solidFill>
                  <a:schemeClr val="tx1">
                    <a:lumMod val="50000"/>
                  </a:schemeClr>
                </a:solidFill>
              </a:rPr>
              <a:t>	</a:t>
            </a:r>
            <a:endParaRPr 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97545"/>
            <a:ext cx="5460281" cy="511175"/>
          </a:xfrm>
        </p:spPr>
        <p:txBody>
          <a:bodyPr/>
          <a:lstStyle/>
          <a:p>
            <a:r>
              <a:rPr lang="en-GB" dirty="0" smtClean="0"/>
              <a:t>Defining CLIL</a:t>
            </a:r>
            <a:endParaRPr lang="en-GB" dirty="0"/>
          </a:p>
        </p:txBody>
      </p:sp>
      <p:sp>
        <p:nvSpPr>
          <p:cNvPr id="3" name="Content Placeholder 2"/>
          <p:cNvSpPr>
            <a:spLocks noGrp="1"/>
          </p:cNvSpPr>
          <p:nvPr>
            <p:ph idx="1"/>
          </p:nvPr>
        </p:nvSpPr>
        <p:spPr>
          <a:xfrm>
            <a:off x="467544" y="1844824"/>
            <a:ext cx="7836545" cy="4320480"/>
          </a:xfrm>
        </p:spPr>
        <p:txBody>
          <a:bodyPr/>
          <a:lstStyle/>
          <a:p>
            <a:pPr>
              <a:buNone/>
            </a:pPr>
            <a:r>
              <a:rPr lang="en-GB" sz="2600" dirty="0" smtClean="0"/>
              <a:t>	Content and Language Integrated Learning (CLIL) is a dual-focused educational approach in which an </a:t>
            </a:r>
            <a:r>
              <a:rPr lang="en-GB" sz="2600" b="1" dirty="0" smtClean="0"/>
              <a:t>additional language</a:t>
            </a:r>
            <a:r>
              <a:rPr lang="en-GB" sz="2600" dirty="0" smtClean="0"/>
              <a:t> is used for the learning and teaching of both content </a:t>
            </a:r>
            <a:r>
              <a:rPr lang="en-GB" sz="2600" i="1" dirty="0" smtClean="0"/>
              <a:t>and</a:t>
            </a:r>
            <a:r>
              <a:rPr lang="en-GB" sz="2600" dirty="0" smtClean="0"/>
              <a:t> language. That is, in the teaching and learning process, there is a focus not only on content, and not only on language. Each is interwoven, even if the emphasis is greater on one or the other at a given time.</a:t>
            </a:r>
            <a:r>
              <a:rPr lang="de-DE" sz="2600" dirty="0" smtClean="0"/>
              <a:t>	</a:t>
            </a:r>
          </a:p>
          <a:p>
            <a:pPr marL="342900" lvl="1" indent="-342900" algn="r">
              <a:lnSpc>
                <a:spcPts val="3000"/>
              </a:lnSpc>
              <a:buNone/>
              <a:defRPr/>
            </a:pPr>
            <a:r>
              <a:rPr lang="de-DE" dirty="0" smtClean="0"/>
              <a:t>Do Coyle et al. (2010: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916832"/>
            <a:ext cx="7566025" cy="4176463"/>
          </a:xfrm>
        </p:spPr>
        <p:txBody>
          <a:bodyPr/>
          <a:lstStyle/>
          <a:p>
            <a:r>
              <a:rPr lang="en-GB" sz="2600" dirty="0" smtClean="0"/>
              <a:t>native-like receptive skills</a:t>
            </a:r>
          </a:p>
          <a:p>
            <a:r>
              <a:rPr lang="en-GB" sz="2600" dirty="0" smtClean="0"/>
              <a:t>oral and written production somewhat less developed</a:t>
            </a:r>
          </a:p>
          <a:p>
            <a:r>
              <a:rPr lang="en-GB" sz="2600" dirty="0" smtClean="0"/>
              <a:t>overall higher levels of proficiency</a:t>
            </a:r>
          </a:p>
          <a:p>
            <a:r>
              <a:rPr lang="en-GB" sz="2600" dirty="0" smtClean="0"/>
              <a:t>performance in the subject matter taught through L2 comparable to non-lingual peer groups</a:t>
            </a:r>
          </a:p>
          <a:p>
            <a:r>
              <a:rPr lang="en-GB" sz="2600" dirty="0" smtClean="0"/>
              <a:t>decidedly positive attitude towards L2 and its speakers</a:t>
            </a:r>
          </a:p>
          <a:p>
            <a:pPr>
              <a:buNone/>
            </a:pPr>
            <a:endParaRPr lang="en-GB" dirty="0" smtClean="0"/>
          </a:p>
          <a:p>
            <a:pPr algn="r">
              <a:buNone/>
            </a:pPr>
            <a:r>
              <a:rPr lang="en-GB" dirty="0" err="1" smtClean="0"/>
              <a:t>Pérez-Caňado</a:t>
            </a:r>
            <a:r>
              <a:rPr lang="en-GB" dirty="0" smtClean="0"/>
              <a:t> 2012: 317</a:t>
            </a:r>
          </a:p>
          <a:p>
            <a:endParaRPr lang="en-GB" dirty="0"/>
          </a:p>
        </p:txBody>
      </p:sp>
      <p:sp>
        <p:nvSpPr>
          <p:cNvPr id="4" name="Title 1"/>
          <p:cNvSpPr>
            <a:spLocks noGrp="1"/>
          </p:cNvSpPr>
          <p:nvPr>
            <p:ph type="title"/>
          </p:nvPr>
        </p:nvSpPr>
        <p:spPr>
          <a:xfrm>
            <a:off x="2843808" y="476672"/>
            <a:ext cx="5748313" cy="511175"/>
          </a:xfrm>
        </p:spPr>
        <p:txBody>
          <a:bodyPr/>
          <a:lstStyle/>
          <a:p>
            <a:r>
              <a:rPr lang="en-GB" dirty="0" smtClean="0"/>
              <a:t>Immersion education</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04664"/>
            <a:ext cx="5460281" cy="511175"/>
          </a:xfrm>
        </p:spPr>
        <p:txBody>
          <a:bodyPr/>
          <a:lstStyle/>
          <a:p>
            <a:r>
              <a:rPr lang="de-DE" dirty="0" smtClean="0"/>
              <a:t>CLIL in Higher Education</a:t>
            </a:r>
            <a:endParaRPr lang="en-US" dirty="0"/>
          </a:p>
        </p:txBody>
      </p:sp>
      <p:sp>
        <p:nvSpPr>
          <p:cNvPr id="3" name="Content Placeholder 2"/>
          <p:cNvSpPr>
            <a:spLocks noGrp="1"/>
          </p:cNvSpPr>
          <p:nvPr>
            <p:ph idx="1"/>
          </p:nvPr>
        </p:nvSpPr>
        <p:spPr>
          <a:xfrm>
            <a:off x="899592" y="2276872"/>
            <a:ext cx="7620521" cy="3841353"/>
          </a:xfrm>
        </p:spPr>
        <p:txBody>
          <a:bodyPr/>
          <a:lstStyle/>
          <a:p>
            <a:pPr marL="0" indent="0" algn="just">
              <a:buNone/>
            </a:pPr>
            <a:r>
              <a:rPr lang="en-GB" sz="2400" dirty="0"/>
              <a:t>T</a:t>
            </a:r>
            <a:r>
              <a:rPr lang="en-GB" sz="2400" dirty="0" smtClean="0"/>
              <a:t>he </a:t>
            </a:r>
            <a:r>
              <a:rPr lang="en-GB" sz="2400" dirty="0"/>
              <a:t>study of languages at university level is a multidisciplinary learning process, allowing access to a broad range of enquiries, including linguistic, literary, cultural, social, political and historical </a:t>
            </a:r>
            <a:r>
              <a:rPr lang="en-GB" sz="2400" dirty="0" smtClean="0"/>
              <a:t>studies.</a:t>
            </a:r>
          </a:p>
          <a:p>
            <a:pPr marL="0" indent="0">
              <a:buNone/>
            </a:pPr>
            <a:r>
              <a:rPr lang="en-GB" sz="2400" dirty="0" smtClean="0"/>
              <a:t> </a:t>
            </a:r>
          </a:p>
          <a:p>
            <a:pPr marL="0" indent="0" algn="r">
              <a:buNone/>
            </a:pPr>
            <a:r>
              <a:rPr lang="en-GB" dirty="0" smtClean="0"/>
              <a:t>(Quality Assurance Agency for Higher Education, </a:t>
            </a:r>
            <a:r>
              <a:rPr lang="en-GB" i="1" dirty="0" smtClean="0"/>
              <a:t>Subject Benchmark Statement: Languages and related studies </a:t>
            </a:r>
            <a:r>
              <a:rPr lang="en-GB" dirty="0"/>
              <a:t>2007: 6</a:t>
            </a:r>
            <a:r>
              <a:rPr lang="en-GB" dirty="0" smtClean="0"/>
              <a:t>)</a:t>
            </a:r>
            <a:endParaRPr lang="en-US" dirty="0"/>
          </a:p>
        </p:txBody>
      </p:sp>
    </p:spTree>
    <p:extLst>
      <p:ext uri="{BB962C8B-B14F-4D97-AF65-F5344CB8AC3E}">
        <p14:creationId xmlns:p14="http://schemas.microsoft.com/office/powerpoint/2010/main" val="130106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59832" y="469553"/>
            <a:ext cx="4973811" cy="511175"/>
          </a:xfrm>
        </p:spPr>
        <p:txBody>
          <a:bodyPr/>
          <a:lstStyle/>
          <a:p>
            <a:r>
              <a:rPr lang="de-DE" dirty="0" smtClean="0"/>
              <a:t>CLIL at Aston</a:t>
            </a:r>
            <a:endParaRPr lang="en-US" dirty="0" smtClean="0"/>
          </a:p>
        </p:txBody>
      </p:sp>
      <p:sp>
        <p:nvSpPr>
          <p:cNvPr id="8195" name="Content Placeholder 2"/>
          <p:cNvSpPr>
            <a:spLocks noGrp="1"/>
          </p:cNvSpPr>
          <p:nvPr>
            <p:ph idx="1"/>
          </p:nvPr>
        </p:nvSpPr>
        <p:spPr>
          <a:xfrm>
            <a:off x="250825" y="1628800"/>
            <a:ext cx="8424863" cy="4752528"/>
          </a:xfrm>
        </p:spPr>
        <p:txBody>
          <a:bodyPr/>
          <a:lstStyle/>
          <a:p>
            <a:pPr lvl="1">
              <a:lnSpc>
                <a:spcPts val="4000"/>
              </a:lnSpc>
              <a:buFont typeface="Wingdings 2" pitchFamily="18" charset="2"/>
              <a:buChar char="V"/>
            </a:pPr>
            <a:r>
              <a:rPr lang="en-GB" sz="2800" dirty="0" smtClean="0"/>
              <a:t> all language and content modules are taught in the foreign language from Year 1</a:t>
            </a:r>
          </a:p>
          <a:p>
            <a:pPr lvl="2">
              <a:lnSpc>
                <a:spcPts val="4000"/>
              </a:lnSpc>
              <a:buNone/>
            </a:pPr>
            <a:r>
              <a:rPr lang="en-GB" sz="2600" dirty="0" smtClean="0"/>
              <a:t>40-80 out of 120 credits taught AND assessed through MFL</a:t>
            </a:r>
          </a:p>
          <a:p>
            <a:pPr lvl="2">
              <a:lnSpc>
                <a:spcPts val="4000"/>
              </a:lnSpc>
              <a:buNone/>
            </a:pPr>
            <a:r>
              <a:rPr lang="en-GB" sz="2600" dirty="0" smtClean="0"/>
              <a:t> integrated Year Abroad after 2 years of study</a:t>
            </a:r>
          </a:p>
          <a:p>
            <a:pPr lvl="1">
              <a:lnSpc>
                <a:spcPts val="4000"/>
              </a:lnSpc>
              <a:buFont typeface="Wingdings 2" pitchFamily="18" charset="2"/>
              <a:buChar char="V"/>
            </a:pPr>
            <a:r>
              <a:rPr lang="en-GB" sz="2600" dirty="0" smtClean="0"/>
              <a:t> </a:t>
            </a:r>
            <a:r>
              <a:rPr lang="en-GB" sz="2800" dirty="0" smtClean="0"/>
              <a:t>language modules interlink with content modules to support linguistic and academic requirements of the CLIL classroom</a:t>
            </a:r>
            <a:endParaRPr lang="en-GB" sz="2600" dirty="0" smtClean="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69553"/>
            <a:ext cx="6125865" cy="511175"/>
          </a:xfrm>
        </p:spPr>
        <p:txBody>
          <a:bodyPr/>
          <a:lstStyle/>
          <a:p>
            <a:r>
              <a:rPr lang="en-GB" dirty="0" smtClean="0"/>
              <a:t>Example: Marking criteria</a:t>
            </a:r>
            <a:endParaRPr lang="en-GB" dirty="0"/>
          </a:p>
        </p:txBody>
      </p:sp>
      <p:pic>
        <p:nvPicPr>
          <p:cNvPr id="7" name="Content Placeholder 6" descr="IPC_example marking criteria.jpg"/>
          <p:cNvPicPr>
            <a:picLocks noGrp="1" noChangeAspect="1"/>
          </p:cNvPicPr>
          <p:nvPr>
            <p:ph idx="1"/>
          </p:nvPr>
        </p:nvPicPr>
        <p:blipFill>
          <a:blip r:embed="rId3" cstate="print"/>
          <a:stretch>
            <a:fillRect/>
          </a:stretch>
        </p:blipFill>
        <p:spPr>
          <a:xfrm>
            <a:off x="0" y="1340768"/>
            <a:ext cx="9136309" cy="551723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16716"/>
            <a:ext cx="9144000" cy="5529779"/>
          </a:xfrm>
        </p:spPr>
      </p:pic>
      <p:sp>
        <p:nvSpPr>
          <p:cNvPr id="6" name="Title 1"/>
          <p:cNvSpPr>
            <a:spLocks noGrp="1"/>
          </p:cNvSpPr>
          <p:nvPr>
            <p:ph type="title"/>
          </p:nvPr>
        </p:nvSpPr>
        <p:spPr>
          <a:xfrm>
            <a:off x="2627784" y="469553"/>
            <a:ext cx="6125865" cy="511175"/>
          </a:xfrm>
        </p:spPr>
        <p:txBody>
          <a:bodyPr/>
          <a:lstStyle/>
          <a:p>
            <a:r>
              <a:rPr lang="en-GB" dirty="0" smtClean="0"/>
              <a:t>Example: Marking criteria</a:t>
            </a:r>
            <a:endParaRPr lang="en-GB" dirty="0"/>
          </a:p>
        </p:txBody>
      </p:sp>
    </p:spTree>
    <p:extLst>
      <p:ext uri="{BB962C8B-B14F-4D97-AF65-F5344CB8AC3E}">
        <p14:creationId xmlns:p14="http://schemas.microsoft.com/office/powerpoint/2010/main" val="41002119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LIL in UK Higher Education:&amp;#x0D;&amp;#x0A;&amp;#x0D;&amp;#x0A; A case study in German&amp;quot;&quot;/&gt;&lt;property id=&quot;20307&quot; value=&quot;256&quot;/&gt;&lt;/object&gt;&lt;object type=&quot;3&quot; unique_id=&quot;10005&quot;&gt;&lt;property id=&quot;20148&quot; value=&quot;5&quot;/&gt;&lt;property id=&quot;20300&quot; value=&quot;Slide 2 - &amp;quot;Case study&amp;quot;&quot;/&gt;&lt;property id=&quot;20307&quot; value=&quot;258&quot;/&gt;&lt;/object&gt;&lt;object type=&quot;3&quot; unique_id=&quot;10006&quot;&gt;&lt;property id=&quot;20148&quot; value=&quot;5&quot;/&gt;&lt;property id=&quot;20300&quot; value=&quot;Slide 3 - &amp;quot;Question C3, round 1&amp;quot;&quot;/&gt;&lt;property id=&quot;20307&quot; value=&quot;298&quot;/&gt;&lt;/object&gt;&lt;object type=&quot;3&quot; unique_id=&quot;10007&quot;&gt;&lt;property id=&quot;20148&quot; value=&quot;5&quot;/&gt;&lt;property id=&quot;20300&quot; value=&quot;Slide 4 - &amp;quot;Question C4, round 1&amp;quot;&quot;/&gt;&lt;property id=&quot;20307&quot; value=&quot;299&quot;/&gt;&lt;/object&gt;&lt;object type=&quot;3&quot; unique_id=&quot;10008&quot;&gt;&lt;property id=&quot;20148&quot; value=&quot;5&quot;/&gt;&lt;property id=&quot;20300&quot; value=&quot;Slide 5 - &amp;quot;Question B1a, round 2&amp;quot;&quot;/&gt;&lt;property id=&quot;20307&quot; value=&quot;301&quot;/&gt;&lt;/object&gt;&lt;object type=&quot;3&quot; unique_id=&quot;10009&quot;&gt;&lt;property id=&quot;20148&quot; value=&quot;5&quot;/&gt;&lt;property id=&quot;20300&quot; value=&quot;Slide 6 - &amp;quot;Website: BSc in German&amp;quot;&quot;/&gt;&lt;property id=&quot;20307&quot; value=&quot;302&quot;/&gt;&lt;/object&gt;&lt;object type=&quot;3&quot; unique_id=&quot;10010&quot;&gt;&lt;property id=&quot;20148&quot; value=&quot;5&quot;/&gt;&lt;property id=&quot;20300&quot; value=&quot;Slide 7 - &amp;quot;Question B3, round 2&amp;quot;&quot;/&gt;&lt;property id=&quot;20307&quot; value=&quot;311&quot;/&gt;&lt;/object&gt;&lt;object type=&quot;3&quot; unique_id=&quot;10011&quot;&gt;&lt;property id=&quot;20148&quot; value=&quot;5&quot;/&gt;&lt;property id=&quot;20300&quot; value=&quot;Slide 8&quot;/&gt;&lt;property id=&quot;20307&quot; value=&quot;314&quot;/&gt;&lt;/object&gt;&lt;object type=&quot;3&quot; unique_id=&quot;10012&quot;&gt;&lt;property id=&quot;20148&quot; value=&quot;5&quot;/&gt;&lt;property id=&quot;20300&quot; value=&quot;Slide 9&quot;/&gt;&lt;property id=&quot;20307&quot; value=&quot;317&quot;/&gt;&lt;/object&gt;&lt;object type=&quot;3&quot; unique_id=&quot;10013&quot;&gt;&lt;property id=&quot;20148&quot; value=&quot;5&quot;/&gt;&lt;property id=&quot;20300&quot; value=&quot;Slide 10&quot;/&gt;&lt;property id=&quot;20307&quot; value=&quot;318&quot;/&gt;&lt;/object&gt;&lt;object type=&quot;3&quot; unique_id=&quot;10014&quot;&gt;&lt;property id=&quot;20148&quot; value=&quot;5&quot;/&gt;&lt;property id=&quot;20300&quot; value=&quot;Slide 11&quot;/&gt;&lt;property id=&quot;20307&quot; value=&quot;316&quot;/&gt;&lt;/object&gt;&lt;object type=&quot;3&quot; unique_id=&quot;10015&quot;&gt;&lt;property id=&quot;20148&quot; value=&quot;5&quot;/&gt;&lt;property id=&quot;20300&quot; value=&quot;Slide 12 - &amp;quot;Question D 18, round 1&amp;quot;&quot;/&gt;&lt;property id=&quot;20307&quot; value=&quot;303&quot;/&gt;&lt;/object&gt;&lt;object type=&quot;3&quot; unique_id=&quot;10016&quot;&gt;&lt;property id=&quot;20148&quot; value=&quot;5&quot;/&gt;&lt;property id=&quot;20300&quot; value=&quot;Slide 13 - &amp;quot;Question D20: &amp;#x0D;&amp;#x0A;I consider using German to communicate in class a beneficial and rewarding challenge.&amp;quot;&quot;/&gt;&lt;property id=&quot;20307&quot; value=&quot;319&quot;/&gt;&lt;/object&gt;&lt;object type=&quot;3&quot; unique_id=&quot;10017&quot;&gt;&lt;property id=&quot;20148&quot; value=&quot;5&quot;/&gt;&lt;property id=&quot;20300&quot; value=&quot;Slide 14 - &amp;quot;Question D 26: &amp;#x0D;&amp;#x0A;I believe that, without the Integrated Approach, my language skills would not have improved as sig&quot;/&gt;&lt;property id=&quot;20307&quot; value=&quot;306&quot;/&gt;&lt;/object&gt;&lt;object type=&quot;3&quot; unique_id=&quot;10018&quot;&gt;&lt;property id=&quot;20148&quot; value=&quot;5&quot;/&gt;&lt;property id=&quot;20300&quot; value=&quot;Slide 15 - &amp;quot;Year 2: Question D 30: &amp;#x0D;&amp;#x0A; I feel more comfortable about going abroad next year because I have got used to using Ger&quot;/&gt;&lt;property id=&quot;20307&quot; value=&quot;304&quot;/&gt;&lt;/object&gt;&lt;object type=&quot;3&quot; unique_id=&quot;10019&quot;&gt;&lt;property id=&quot;20148&quot; value=&quot;5&quot;/&gt;&lt;property id=&quot;20300&quot; value=&quot;Slide 16 - &amp;quot;Year F: Question D 30, round 1&amp;quot;&quot;/&gt;&lt;property id=&quot;20307&quot; value=&quot;305&quot;/&gt;&lt;/object&gt;&lt;object type=&quot;3&quot; unique_id=&quot;10020&quot;&gt;&lt;property id=&quot;20148&quot; value=&quot;5&quot;/&gt;&lt;property id=&quot;20300&quot; value=&quot;Slide 17&quot;/&gt;&lt;property id=&quot;20307&quot; value=&quot;280&quot;/&gt;&lt;/object&gt;&lt;/object&gt;&lt;/object&gt;&lt;/database&gt;"/>
  <p:tag name="SECTOMILLISECCONVERTED" val="1"/>
</p:tagLst>
</file>

<file path=ppt/theme/theme1.xml><?xml version="1.0" encoding="utf-8"?>
<a:theme xmlns:a="http://schemas.openxmlformats.org/drawingml/2006/main" name="orange">
  <a:themeElements>
    <a:clrScheme name="Office Theme 2">
      <a:dk1>
        <a:srgbClr val="4D4F53"/>
      </a:dk1>
      <a:lt1>
        <a:srgbClr val="FFFFFF"/>
      </a:lt1>
      <a:dk2>
        <a:srgbClr val="FFFFFF"/>
      </a:dk2>
      <a:lt2>
        <a:srgbClr val="808080"/>
      </a:lt2>
      <a:accent1>
        <a:srgbClr val="C90062"/>
      </a:accent1>
      <a:accent2>
        <a:srgbClr val="641F45"/>
      </a:accent2>
      <a:accent3>
        <a:srgbClr val="FFFFFF"/>
      </a:accent3>
      <a:accent4>
        <a:srgbClr val="404246"/>
      </a:accent4>
      <a:accent5>
        <a:srgbClr val="E1AAB7"/>
      </a:accent5>
      <a:accent6>
        <a:srgbClr val="5A1B3E"/>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4D4F53"/>
        </a:dk1>
        <a:lt1>
          <a:srgbClr val="FFFFFF"/>
        </a:lt1>
        <a:dk2>
          <a:srgbClr val="FFFFFF"/>
        </a:dk2>
        <a:lt2>
          <a:srgbClr val="808080"/>
        </a:lt2>
        <a:accent1>
          <a:srgbClr val="C90062"/>
        </a:accent1>
        <a:accent2>
          <a:srgbClr val="641F45"/>
        </a:accent2>
        <a:accent3>
          <a:srgbClr val="FFFFFF"/>
        </a:accent3>
        <a:accent4>
          <a:srgbClr val="404246"/>
        </a:accent4>
        <a:accent5>
          <a:srgbClr val="E1AAB7"/>
        </a:accent5>
        <a:accent6>
          <a:srgbClr val="5A1B3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Template>
  <TotalTime>4017</TotalTime>
  <Words>705</Words>
  <Application>Microsoft Office PowerPoint</Application>
  <PresentationFormat>On-screen Show (4:3)</PresentationFormat>
  <Paragraphs>98</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orange</vt:lpstr>
      <vt:lpstr>Integrating Content and Language:  An alternative approach to undergraduate language teaching and learning</vt:lpstr>
      <vt:lpstr>Outline</vt:lpstr>
      <vt:lpstr>Defining CLIL</vt:lpstr>
      <vt:lpstr>Defining CLIL</vt:lpstr>
      <vt:lpstr>Immersion education</vt:lpstr>
      <vt:lpstr>CLIL in Higher Education</vt:lpstr>
      <vt:lpstr>CLIL at Aston</vt:lpstr>
      <vt:lpstr>Example: Marking criteria</vt:lpstr>
      <vt:lpstr>Example: Marking criteria</vt:lpstr>
      <vt:lpstr>Question C3, round 1</vt:lpstr>
      <vt:lpstr>Question C4, round 1</vt:lpstr>
      <vt:lpstr>Question B5, round 1</vt:lpstr>
      <vt:lpstr>Question D20:  I consider using German to communicate in class a beneficial and rewarding challenge.</vt:lpstr>
      <vt:lpstr>Question D 26:  I believe that, without the Integrated Approach, my language skills would not have improved as significantly as they have.</vt:lpstr>
      <vt:lpstr>Year 2: Question D 30  I feel more comfortable about going abroad next year because I have got used to using German to communicate in and out of class.</vt:lpstr>
      <vt:lpstr>Year F: Question D 30</vt:lpstr>
      <vt:lpstr>PowerPoint Presentation</vt:lpstr>
      <vt:lpstr>PowerPoint Presentation</vt:lpstr>
      <vt:lpstr>CLIL training</vt:lpstr>
      <vt:lpstr>CLIL as solution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evaluation of how the Integrated Approach is realised in the German Department of the School of Languages and Social Sciences at Aston University</dc:title>
  <dc:creator>Elisabeth Wielander</dc:creator>
  <cp:lastModifiedBy>Nash S.</cp:lastModifiedBy>
  <cp:revision>209</cp:revision>
  <cp:lastPrinted>2012-06-25T16:34:57Z</cp:lastPrinted>
  <dcterms:created xsi:type="dcterms:W3CDTF">2010-04-09T09:41:21Z</dcterms:created>
  <dcterms:modified xsi:type="dcterms:W3CDTF">2012-07-03T08:08:37Z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1518497669</vt:i4>
  </property>
  <property fmtid="{D5CDD505-2E9C-101B-9397-08002B2CF9AE}" pid="3" name="_NewReviewCycle">
    <vt:lpwstr/>
  </property>
  <property fmtid="{D5CDD505-2E9C-101B-9397-08002B2CF9AE}" pid="4" name="_EmailSubject">
    <vt:lpwstr>Language Futures: Languages in Higher Education</vt:lpwstr>
  </property>
  <property fmtid="{D5CDD505-2E9C-101B-9397-08002B2CF9AE}" pid="5" name="_AuthorEmail">
    <vt:lpwstr>e.wielander@aston.ac.uk</vt:lpwstr>
  </property>
  <property fmtid="{D5CDD505-2E9C-101B-9397-08002B2CF9AE}" pid="6" name="_AuthorEmailDisplayName">
    <vt:lpwstr>Wielander, Elisabeth</vt:lpwstr>
  </property>
</Properties>
</file>